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1"/>
  </p:notesMasterIdLst>
  <p:sldIdLst>
    <p:sldId id="363" r:id="rId2"/>
    <p:sldId id="408" r:id="rId3"/>
    <p:sldId id="364" r:id="rId4"/>
    <p:sldId id="259" r:id="rId5"/>
    <p:sldId id="260" r:id="rId6"/>
    <p:sldId id="261" r:id="rId7"/>
    <p:sldId id="373" r:id="rId8"/>
    <p:sldId id="269" r:id="rId9"/>
    <p:sldId id="258" r:id="rId10"/>
    <p:sldId id="280" r:id="rId11"/>
    <p:sldId id="270" r:id="rId12"/>
    <p:sldId id="271" r:id="rId13"/>
    <p:sldId id="282" r:id="rId14"/>
    <p:sldId id="267" r:id="rId15"/>
    <p:sldId id="474" r:id="rId16"/>
    <p:sldId id="475" r:id="rId17"/>
    <p:sldId id="476" r:id="rId18"/>
    <p:sldId id="477" r:id="rId19"/>
    <p:sldId id="263" r:id="rId20"/>
    <p:sldId id="276" r:id="rId21"/>
    <p:sldId id="277" r:id="rId22"/>
    <p:sldId id="278" r:id="rId23"/>
    <p:sldId id="279" r:id="rId24"/>
    <p:sldId id="272" r:id="rId25"/>
    <p:sldId id="429" r:id="rId26"/>
    <p:sldId id="404" r:id="rId27"/>
    <p:sldId id="419" r:id="rId28"/>
    <p:sldId id="414" r:id="rId29"/>
    <p:sldId id="407" r:id="rId30"/>
    <p:sldId id="435" r:id="rId31"/>
    <p:sldId id="436" r:id="rId32"/>
    <p:sldId id="440" r:id="rId33"/>
    <p:sldId id="441" r:id="rId34"/>
    <p:sldId id="468" r:id="rId35"/>
    <p:sldId id="442" r:id="rId36"/>
    <p:sldId id="443" r:id="rId37"/>
    <p:sldId id="444" r:id="rId38"/>
    <p:sldId id="445" r:id="rId39"/>
    <p:sldId id="446" r:id="rId40"/>
    <p:sldId id="447" r:id="rId41"/>
    <p:sldId id="448" r:id="rId42"/>
    <p:sldId id="449" r:id="rId43"/>
    <p:sldId id="450" r:id="rId44"/>
    <p:sldId id="451" r:id="rId45"/>
    <p:sldId id="452" r:id="rId46"/>
    <p:sldId id="469" r:id="rId47"/>
    <p:sldId id="453" r:id="rId48"/>
    <p:sldId id="454" r:id="rId49"/>
    <p:sldId id="456" r:id="rId50"/>
    <p:sldId id="457" r:id="rId51"/>
    <p:sldId id="458" r:id="rId52"/>
    <p:sldId id="470" r:id="rId53"/>
    <p:sldId id="459" r:id="rId54"/>
    <p:sldId id="460" r:id="rId55"/>
    <p:sldId id="462" r:id="rId56"/>
    <p:sldId id="461" r:id="rId57"/>
    <p:sldId id="464" r:id="rId58"/>
    <p:sldId id="471" r:id="rId59"/>
    <p:sldId id="466" r:id="rId60"/>
    <p:sldId id="416" r:id="rId61"/>
    <p:sldId id="417" r:id="rId62"/>
    <p:sldId id="418" r:id="rId63"/>
    <p:sldId id="467" r:id="rId64"/>
    <p:sldId id="283" r:id="rId65"/>
    <p:sldId id="472" r:id="rId66"/>
    <p:sldId id="415" r:id="rId67"/>
    <p:sldId id="473" r:id="rId68"/>
    <p:sldId id="424" r:id="rId69"/>
    <p:sldId id="285" r:id="rId7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CCCCFF"/>
    <a:srgbClr val="FBC58F"/>
    <a:srgbClr val="FFFFCC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68" autoAdjust="0"/>
    <p:restoredTop sz="96897" autoAdjust="0"/>
  </p:normalViewPr>
  <p:slideViewPr>
    <p:cSldViewPr>
      <p:cViewPr varScale="1">
        <p:scale>
          <a:sx n="113" d="100"/>
          <a:sy n="113" d="100"/>
        </p:scale>
        <p:origin x="-15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8"/>
      <c:depthPercent val="13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4554455445544573E-2"/>
          <c:y val="7.1428571428571494E-2"/>
          <c:w val="0.8613861386138616"/>
          <c:h val="0.8253968253968253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/>
            </a:solidFill>
            <a:ln w="1539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5.5575818557988703E-2"/>
                  <c:y val="0.25987156877428752"/>
                </c:manualLayout>
              </c:layout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EA-4751-81B1-AF68D36FD906}"/>
                </c:ext>
              </c:extLst>
            </c:dLbl>
            <c:spPr>
              <a:noFill/>
              <a:ln w="30781">
                <a:noFill/>
              </a:ln>
            </c:spPr>
            <c:txPr>
              <a:bodyPr/>
              <a:lstStyle/>
              <a:p>
                <a:pPr>
                  <a:defRPr sz="727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9EA-4751-81B1-AF68D36FD90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3366FF"/>
            </a:solidFill>
            <a:ln w="1539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5.8602081354617787E-2"/>
                  <c:y val="0.20671249752584425"/>
                </c:manualLayout>
              </c:layout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EA-4751-81B1-AF68D36FD906}"/>
                </c:ext>
              </c:extLst>
            </c:dLbl>
            <c:spPr>
              <a:noFill/>
              <a:ln w="30781">
                <a:noFill/>
              </a:ln>
            </c:spPr>
            <c:txPr>
              <a:bodyPr/>
              <a:lstStyle/>
              <a:p>
                <a:pPr>
                  <a:defRPr sz="727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General</c:formatCode>
                <c:ptCount val="1"/>
                <c:pt idx="0">
                  <c:v>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9EA-4751-81B1-AF68D36FD906}"/>
            </c:ext>
          </c:extLst>
        </c:ser>
        <c:dLbls>
          <c:showSerName val="1"/>
        </c:dLbls>
        <c:gapWidth val="160"/>
        <c:gapDepth val="0"/>
        <c:shape val="cylinder"/>
        <c:axId val="149086592"/>
        <c:axId val="149088128"/>
        <c:axId val="0"/>
      </c:bar3DChart>
      <c:catAx>
        <c:axId val="149086592"/>
        <c:scaling>
          <c:orientation val="minMax"/>
        </c:scaling>
        <c:delete val="1"/>
        <c:axPos val="b"/>
        <c:numFmt formatCode="General" sourceLinked="1"/>
        <c:tickLblPos val="nextTo"/>
        <c:crossAx val="149088128"/>
        <c:crosses val="autoZero"/>
        <c:auto val="1"/>
        <c:lblAlgn val="ctr"/>
        <c:lblOffset val="100"/>
      </c:catAx>
      <c:valAx>
        <c:axId val="149088128"/>
        <c:scaling>
          <c:orientation val="minMax"/>
        </c:scaling>
        <c:delete val="1"/>
        <c:axPos val="l"/>
        <c:numFmt formatCode="General" sourceLinked="1"/>
        <c:tickLblPos val="nextTo"/>
        <c:crossAx val="149086592"/>
        <c:crosses val="autoZero"/>
        <c:crossBetween val="between"/>
      </c:valAx>
      <c:spPr>
        <a:noFill/>
        <a:ln w="3078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72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8"/>
      <c:depthPercent val="13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4554455445544552E-2"/>
          <c:y val="7.1428571428571425E-2"/>
          <c:w val="0.8613861386138616"/>
          <c:h val="0.8253968253968253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/>
            </a:solidFill>
            <a:ln w="1539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5.5575818557988696E-2"/>
                  <c:y val="0.26371375664004226"/>
                </c:manualLayout>
              </c:layout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17B-4826-BF2C-0EFECBB4F087}"/>
                </c:ext>
              </c:extLst>
            </c:dLbl>
            <c:spPr>
              <a:noFill/>
              <a:ln w="30781">
                <a:noFill/>
              </a:ln>
            </c:spPr>
            <c:txPr>
              <a:bodyPr/>
              <a:lstStyle/>
              <a:p>
                <a:pPr>
                  <a:defRPr sz="727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17B-4826-BF2C-0EFECBB4F08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3366FF"/>
            </a:solidFill>
            <a:ln w="1539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6.3552576404121722E-2"/>
                  <c:y val="0.30749061639333086"/>
                </c:manualLayout>
              </c:layout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17B-4826-BF2C-0EFECBB4F087}"/>
                </c:ext>
              </c:extLst>
            </c:dLbl>
            <c:spPr>
              <a:noFill/>
              <a:ln w="30781">
                <a:noFill/>
              </a:ln>
            </c:spPr>
            <c:txPr>
              <a:bodyPr/>
              <a:lstStyle/>
              <a:p>
                <a:pPr>
                  <a:defRPr sz="727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SerNam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17B-4826-BF2C-0EFECBB4F087}"/>
            </c:ext>
          </c:extLst>
        </c:ser>
        <c:dLbls>
          <c:showSerName val="1"/>
        </c:dLbls>
        <c:gapWidth val="160"/>
        <c:gapDepth val="0"/>
        <c:shape val="cylinder"/>
        <c:axId val="161737344"/>
        <c:axId val="162214272"/>
        <c:axId val="0"/>
      </c:bar3DChart>
      <c:catAx>
        <c:axId val="161737344"/>
        <c:scaling>
          <c:orientation val="minMax"/>
        </c:scaling>
        <c:delete val="1"/>
        <c:axPos val="b"/>
        <c:numFmt formatCode="General" sourceLinked="1"/>
        <c:tickLblPos val="nextTo"/>
        <c:crossAx val="162214272"/>
        <c:crosses val="autoZero"/>
        <c:auto val="1"/>
        <c:lblAlgn val="ctr"/>
        <c:lblOffset val="100"/>
      </c:catAx>
      <c:valAx>
        <c:axId val="162214272"/>
        <c:scaling>
          <c:orientation val="minMax"/>
        </c:scaling>
        <c:delete val="1"/>
        <c:axPos val="l"/>
        <c:numFmt formatCode="General" sourceLinked="1"/>
        <c:tickLblPos val="nextTo"/>
        <c:crossAx val="161737344"/>
        <c:crosses val="autoZero"/>
        <c:crossBetween val="between"/>
      </c:valAx>
      <c:spPr>
        <a:noFill/>
        <a:ln w="3078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72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398">
                <a:solidFill>
                  <a:srgbClr val="FF0066"/>
                </a:solidFill>
              </a:defRPr>
            </a:pPr>
            <a:r>
              <a:rPr lang="ru-RU" sz="1398" dirty="0">
                <a:solidFill>
                  <a:schemeClr val="tx1"/>
                </a:solidFill>
              </a:rPr>
              <a:t>Доходы</a:t>
            </a:r>
            <a:endParaRPr lang="ru-RU" sz="1400" dirty="0">
              <a:solidFill>
                <a:schemeClr val="tx1"/>
              </a:solidFill>
            </a:endParaRPr>
          </a:p>
        </c:rich>
      </c:tx>
      <c:layout/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6596641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46-4EBD-9AF6-AD3130423D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9082840.4000000004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446-4EBD-9AF6-AD3130423DD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11042341.800000004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D6-4975-BFC1-89D05FEA4394}"/>
            </c:ext>
          </c:extLst>
        </c:ser>
        <c:dLbls/>
        <c:shape val="cylinder"/>
        <c:axId val="166168832"/>
        <c:axId val="166174720"/>
        <c:axId val="0"/>
      </c:bar3DChart>
      <c:catAx>
        <c:axId val="166168832"/>
        <c:scaling>
          <c:orientation val="minMax"/>
        </c:scaling>
        <c:delete val="1"/>
        <c:axPos val="b"/>
        <c:numFmt formatCode="General" sourceLinked="0"/>
        <c:tickLblPos val="nextTo"/>
        <c:crossAx val="166174720"/>
        <c:crosses val="autoZero"/>
        <c:auto val="1"/>
        <c:lblAlgn val="ctr"/>
        <c:lblOffset val="100"/>
      </c:catAx>
      <c:valAx>
        <c:axId val="1661747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99"/>
            </a:pPr>
            <a:endParaRPr lang="ru-RU"/>
          </a:p>
        </c:txPr>
        <c:crossAx val="166168832"/>
        <c:crosses val="autoZero"/>
        <c:crossBetween val="between"/>
      </c:valAx>
      <c:spPr>
        <a:noFill/>
        <a:ln w="25372">
          <a:noFill/>
        </a:ln>
      </c:spPr>
    </c:plotArea>
    <c:legend>
      <c:legendPos val="b"/>
      <c:layout/>
      <c:txPr>
        <a:bodyPr/>
        <a:lstStyle/>
        <a:p>
          <a:pPr>
            <a:defRPr sz="1199"/>
          </a:pPr>
          <a:endParaRPr lang="ru-RU"/>
        </a:p>
      </c:txPr>
    </c:legend>
    <c:plotVisOnly val="1"/>
    <c:dispBlanksAs val="gap"/>
  </c:chart>
  <c:txPr>
    <a:bodyPr/>
    <a:lstStyle/>
    <a:p>
      <a:pPr>
        <a:defRPr sz="1798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398"/>
            </a:pPr>
            <a:r>
              <a:rPr lang="ru-RU" sz="1398" dirty="0"/>
              <a:t>Расходы</a:t>
            </a:r>
            <a:endParaRPr lang="ru-RU" sz="1400" dirty="0"/>
          </a:p>
        </c:rich>
      </c:tx>
      <c:layout/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8611610.599999981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CA-452C-BAE5-39FAD7840A0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8729300.5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ECA-452C-BAE5-39FAD7840A0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 год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11020535.4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0A-47E5-9171-42F70DD19828}"/>
            </c:ext>
          </c:extLst>
        </c:ser>
        <c:dLbls/>
        <c:shape val="cylinder"/>
        <c:axId val="166333824"/>
        <c:axId val="166343808"/>
        <c:axId val="0"/>
      </c:bar3DChart>
      <c:catAx>
        <c:axId val="166333824"/>
        <c:scaling>
          <c:orientation val="minMax"/>
        </c:scaling>
        <c:delete val="1"/>
        <c:axPos val="b"/>
        <c:numFmt formatCode="General" sourceLinked="0"/>
        <c:tickLblPos val="nextTo"/>
        <c:crossAx val="166343808"/>
        <c:crosses val="autoZero"/>
        <c:auto val="1"/>
        <c:lblAlgn val="ctr"/>
        <c:lblOffset val="100"/>
      </c:catAx>
      <c:valAx>
        <c:axId val="166343808"/>
        <c:scaling>
          <c:orientation val="minMax"/>
          <c:max val="100000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99"/>
            </a:pPr>
            <a:endParaRPr lang="ru-RU"/>
          </a:p>
        </c:txPr>
        <c:crossAx val="166333824"/>
        <c:crosses val="autoZero"/>
        <c:crossBetween val="between"/>
        <c:majorUnit val="2000000"/>
      </c:valAx>
      <c:spPr>
        <a:noFill/>
        <a:ln w="25372">
          <a:noFill/>
        </a:ln>
      </c:spPr>
    </c:plotArea>
    <c:legend>
      <c:legendPos val="b"/>
      <c:layout/>
      <c:txPr>
        <a:bodyPr/>
        <a:lstStyle/>
        <a:p>
          <a:pPr>
            <a:defRPr sz="1199"/>
          </a:pPr>
          <a:endParaRPr lang="ru-RU"/>
        </a:p>
      </c:txPr>
    </c:legend>
    <c:plotVisOnly val="1"/>
    <c:dispBlanksAs val="gap"/>
  </c:chart>
  <c:txPr>
    <a:bodyPr/>
    <a:lstStyle/>
    <a:p>
      <a:pPr>
        <a:defRPr sz="1798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55401</c:v>
                </c:pt>
                <c:pt idx="1">
                  <c:v>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14F-4533-8FB0-6F8683C0485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1169051.2</c:v>
                </c:pt>
                <c:pt idx="1">
                  <c:v>2370723.4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14F-4533-8FB0-6F8683C0485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2187526.7999999998</c:v>
                </c:pt>
                <c:pt idx="1">
                  <c:v>2482716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14F-4533-8FB0-6F8683C0485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515174.40000000002</c:v>
                </c:pt>
                <c:pt idx="1">
                  <c:v>624153.4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14F-4533-8FB0-6F8683C04855}"/>
            </c:ext>
          </c:extLst>
        </c:ser>
        <c:dLbls/>
        <c:overlap val="100"/>
        <c:axId val="167877248"/>
        <c:axId val="167895424"/>
      </c:barChart>
      <c:catAx>
        <c:axId val="1678772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399"/>
            </a:pPr>
            <a:endParaRPr lang="ru-RU"/>
          </a:p>
        </c:txPr>
        <c:crossAx val="167895424"/>
        <c:crosses val="autoZero"/>
        <c:auto val="1"/>
        <c:lblAlgn val="ctr"/>
        <c:lblOffset val="100"/>
      </c:catAx>
      <c:valAx>
        <c:axId val="16789542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199"/>
            </a:pPr>
            <a:endParaRPr lang="ru-RU"/>
          </a:p>
        </c:txPr>
        <c:crossAx val="167877248"/>
        <c:crosses val="autoZero"/>
        <c:crossBetween val="between"/>
        <c:majorUnit val="0.2"/>
      </c:valAx>
    </c:plotArea>
    <c:legend>
      <c:legendPos val="r"/>
      <c:layout/>
      <c:txPr>
        <a:bodyPr/>
        <a:lstStyle/>
        <a:p>
          <a:pPr>
            <a:defRPr sz="1199"/>
          </a:pPr>
          <a:endParaRPr lang="ru-RU"/>
        </a:p>
      </c:txPr>
    </c:legend>
    <c:plotVisOnly val="1"/>
    <c:dispBlanksAs val="gap"/>
  </c:chart>
  <c:txPr>
    <a:bodyPr/>
    <a:lstStyle/>
    <a:p>
      <a:pPr>
        <a:defRPr sz="1799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0.52891640335539214"/>
          <c:y val="0.31435463096652388"/>
          <c:w val="0.25247726123681524"/>
          <c:h val="0.375559926089760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</c:v>
                </c:pt>
              </c:strCache>
            </c:strRef>
          </c:tx>
          <c:explosion val="6"/>
          <c:dLbls>
            <c:dLbl>
              <c:idx val="0"/>
              <c:layout>
                <c:manualLayout>
                  <c:x val="0.24606159776720168"/>
                  <c:y val="-8.2435351279313465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8A-4DC2-B226-47168B87E30F}"/>
                </c:ext>
              </c:extLst>
            </c:dLbl>
            <c:dLbl>
              <c:idx val="1"/>
              <c:layout>
                <c:manualLayout>
                  <c:x val="0.174524617119383"/>
                  <c:y val="3.397746079520515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8A-4DC2-B226-47168B87E30F}"/>
                </c:ext>
              </c:extLst>
            </c:dLbl>
            <c:dLbl>
              <c:idx val="2"/>
              <c:layout>
                <c:manualLayout>
                  <c:x val="0.21499375090618303"/>
                  <c:y val="4.3026820459699322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8A-4DC2-B226-47168B87E30F}"/>
                </c:ext>
              </c:extLst>
            </c:dLbl>
            <c:dLbl>
              <c:idx val="3"/>
              <c:layout>
                <c:manualLayout>
                  <c:x val="0.15244470918463046"/>
                  <c:y val="-4.1119434915984424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8A-4DC2-B226-47168B87E30F}"/>
                </c:ext>
              </c:extLst>
            </c:dLbl>
            <c:dLbl>
              <c:idx val="4"/>
              <c:layout>
                <c:manualLayout>
                  <c:x val="0.17339383157395424"/>
                  <c:y val="0.1117134480841205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8A-4DC2-B226-47168B87E30F}"/>
                </c:ext>
              </c:extLst>
            </c:dLbl>
            <c:dLbl>
              <c:idx val="5"/>
              <c:layout>
                <c:manualLayout>
                  <c:x val="0.14135559062831887"/>
                  <c:y val="0.1945429428333449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8A-4DC2-B226-47168B87E30F}"/>
                </c:ext>
              </c:extLst>
            </c:dLbl>
            <c:dLbl>
              <c:idx val="6"/>
              <c:layout>
                <c:manualLayout>
                  <c:x val="-4.9748077004492734E-2"/>
                  <c:y val="0.19521097975431556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8A-4DC2-B226-47168B87E30F}"/>
                </c:ext>
              </c:extLst>
            </c:dLbl>
            <c:dLbl>
              <c:idx val="7"/>
              <c:layout>
                <c:manualLayout>
                  <c:x val="-0.21265755998876487"/>
                  <c:y val="0.16076263809989474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8A-4DC2-B226-47168B87E30F}"/>
                </c:ext>
              </c:extLst>
            </c:dLbl>
            <c:dLbl>
              <c:idx val="8"/>
              <c:layout>
                <c:manualLayout>
                  <c:x val="-0.42658224621170932"/>
                  <c:y val="0.19704137730627491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18A-4DC2-B226-47168B87E30F}"/>
                </c:ext>
              </c:extLst>
            </c:dLbl>
            <c:dLbl>
              <c:idx val="9"/>
              <c:layout>
                <c:manualLayout>
                  <c:x val="-0.34166737606312725"/>
                  <c:y val="0.1127796761614711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18A-4DC2-B226-47168B87E30F}"/>
                </c:ext>
              </c:extLst>
            </c:dLbl>
            <c:dLbl>
              <c:idx val="10"/>
              <c:layout>
                <c:manualLayout>
                  <c:x val="-0.29467570263253612"/>
                  <c:y val="0.1150372732895027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18A-4DC2-B226-47168B87E30F}"/>
                </c:ext>
              </c:extLst>
            </c:dLbl>
            <c:dLbl>
              <c:idx val="11"/>
              <c:layout>
                <c:manualLayout>
                  <c:x val="-0.20674096589297786"/>
                  <c:y val="2.599306192808509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18A-4DC2-B226-47168B87E30F}"/>
                </c:ext>
              </c:extLst>
            </c:dLbl>
            <c:dLbl>
              <c:idx val="12"/>
              <c:layout>
                <c:manualLayout>
                  <c:x val="-0.32695896987440148"/>
                  <c:y val="-3.6103676766600272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18A-4DC2-B226-47168B87E30F}"/>
                </c:ext>
              </c:extLst>
            </c:dLbl>
            <c:dLbl>
              <c:idx val="13"/>
              <c:layout>
                <c:manualLayout>
                  <c:x val="-0.31423046265243881"/>
                  <c:y val="-0.17754940580805956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18A-4DC2-B226-47168B87E30F}"/>
                </c:ext>
              </c:extLst>
            </c:dLbl>
            <c:dLbl>
              <c:idx val="14"/>
              <c:layout>
                <c:manualLayout>
                  <c:x val="-0.37654077497049515"/>
                  <c:y val="-0.3067849513088681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18A-4DC2-B226-47168B87E30F}"/>
                </c:ext>
              </c:extLst>
            </c:dLbl>
            <c:dLbl>
              <c:idx val="15"/>
              <c:layout>
                <c:manualLayout>
                  <c:x val="-0.14000174352199843"/>
                  <c:y val="-0.24574786320101524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18A-4DC2-B226-47168B87E30F}"/>
                </c:ext>
              </c:extLst>
            </c:dLbl>
            <c:dLbl>
              <c:idx val="16"/>
              <c:layout>
                <c:manualLayout>
                  <c:x val="-0.16773512395621984"/>
                  <c:y val="-0.2640988930758124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18A-4DC2-B226-47168B87E30F}"/>
                </c:ext>
              </c:extLst>
            </c:dLbl>
            <c:dLbl>
              <c:idx val="17"/>
              <c:layout>
                <c:manualLayout>
                  <c:x val="-3.297965177814207E-2"/>
                  <c:y val="-0.1878441903809116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18A-4DC2-B226-47168B87E30F}"/>
                </c:ext>
              </c:extLst>
            </c:dLbl>
            <c:dLbl>
              <c:idx val="18"/>
              <c:layout>
                <c:manualLayout>
                  <c:x val="0.13103956247157672"/>
                  <c:y val="-0.1735099833656969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18A-4DC2-B226-47168B87E30F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Лист1!$A$2:$A$20</c:f>
              <c:strCache>
                <c:ptCount val="19"/>
                <c:pt idx="0">
                  <c:v>МП "Здравоохранение"</c:v>
                </c:pt>
                <c:pt idx="1">
                  <c:v>МП "Культура"</c:v>
                </c:pt>
                <c:pt idx="2">
                  <c:v>МП "Образование"</c:v>
                </c:pt>
                <c:pt idx="3">
                  <c:v>МП "Социальная защита населения"</c:v>
                </c:pt>
                <c:pt idx="4">
                  <c:v>МП "Спорт"</c:v>
                </c:pt>
                <c:pt idx="5">
                  <c:v>МП "Развитие сельского хозяйства"</c:v>
                </c:pt>
                <c:pt idx="6">
                  <c:v>МП "Экология и окружающая среда"</c:v>
                </c:pt>
                <c:pt idx="7">
                  <c:v>МП "Безопасность и обеспечение безопасности жизнедеятельности населения"</c:v>
                </c:pt>
                <c:pt idx="8">
                  <c:v>МП "Жилище"</c:v>
                </c:pt>
                <c:pt idx="9">
                  <c:v>МП "Развитие инженерной инфраструктуры и энергоэффективности"</c:v>
                </c:pt>
                <c:pt idx="10">
                  <c:v>МП "Предпринимательство"</c:v>
                </c:pt>
                <c:pt idx="11">
                  <c:v>МП "Управление имуществом и муниципальными финансами"</c:v>
                </c:pt>
                <c:pt idx="12">
                  <c:v>МП "Развитие институтов гражданского общества, повышение эффективности местного самоуправления и реализации молодежной политики"</c:v>
                </c:pt>
                <c:pt idx="13">
                  <c:v>МП "Развитие и функционирование дорожно-транспортного комплекса"</c:v>
                </c:pt>
                <c:pt idx="14">
                  <c:v>МП "Цифровое муниципальное образование"</c:v>
                </c:pt>
                <c:pt idx="15">
                  <c:v>МП "Архитектура и градостроительство"</c:v>
                </c:pt>
                <c:pt idx="16">
                  <c:v>МП "Формирование современной комфортной городской среды"</c:v>
                </c:pt>
                <c:pt idx="17">
                  <c:v>МП "Строительство объектов социальной инфраструктуры"</c:v>
                </c:pt>
                <c:pt idx="18">
                  <c:v>МП "Переселение граждан из аварийного жилищного фонда"</c:v>
                </c:pt>
              </c:strCache>
            </c:strRef>
          </c:cat>
          <c:val>
            <c:numRef>
              <c:f>Лист1!$B$2:$B$20</c:f>
              <c:numCache>
                <c:formatCode>#,##0.0_р_.</c:formatCode>
                <c:ptCount val="19"/>
                <c:pt idx="0">
                  <c:v>2430</c:v>
                </c:pt>
                <c:pt idx="1">
                  <c:v>564267</c:v>
                </c:pt>
                <c:pt idx="2">
                  <c:v>4164019.6</c:v>
                </c:pt>
                <c:pt idx="3">
                  <c:v>95887.4</c:v>
                </c:pt>
                <c:pt idx="4">
                  <c:v>206735.8</c:v>
                </c:pt>
                <c:pt idx="5">
                  <c:v>7956.2</c:v>
                </c:pt>
                <c:pt idx="6">
                  <c:v>54738.5</c:v>
                </c:pt>
                <c:pt idx="7">
                  <c:v>186040.7</c:v>
                </c:pt>
                <c:pt idx="8">
                  <c:v>144765.70000000001</c:v>
                </c:pt>
                <c:pt idx="9">
                  <c:v>1795429.8</c:v>
                </c:pt>
                <c:pt idx="10">
                  <c:v>12711.2</c:v>
                </c:pt>
                <c:pt idx="11">
                  <c:v>962274.2</c:v>
                </c:pt>
                <c:pt idx="12">
                  <c:v>143676.70000000001</c:v>
                </c:pt>
                <c:pt idx="13">
                  <c:v>336791.4</c:v>
                </c:pt>
                <c:pt idx="14">
                  <c:v>173824.4</c:v>
                </c:pt>
                <c:pt idx="15">
                  <c:v>5765.3</c:v>
                </c:pt>
                <c:pt idx="16">
                  <c:v>1013331.7</c:v>
                </c:pt>
                <c:pt idx="17">
                  <c:v>636180.69999999879</c:v>
                </c:pt>
                <c:pt idx="18">
                  <c:v>284070.3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C18A-4DC2-B226-47168B87E30F}"/>
            </c:ext>
          </c:extLst>
        </c:ser>
        <c:dLbls/>
        <c:firstSliceAng val="0"/>
      </c:pieChart>
      <c:spPr>
        <a:noFill/>
        <a:ln w="25387">
          <a:noFill/>
        </a:ln>
      </c:spPr>
    </c:plotArea>
    <c:plotVisOnly val="1"/>
    <c:dispBlanksAs val="zero"/>
  </c:chart>
  <c:txPr>
    <a:bodyPr/>
    <a:lstStyle/>
    <a:p>
      <a:pPr>
        <a:defRPr sz="1799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0408D66-7D58-4ABB-8F29-236653129CEE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8216281-3DCC-45E7-B93D-AC190A0F2E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675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A3B9D0-72E3-42CD-A5AF-9D2CBF6ADEC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216281-3DCC-45E7-B93D-AC190A0F2E4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1AB85-0D95-43EC-A709-411F117AE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A8DAA-990C-4235-9724-63677AD88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FF8E4-F8BB-4427-A448-E6A380582E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7D7AF-BA79-49BF-A375-4C65F95E9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4B280-81F2-4E2F-8F2C-ED2BD827D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ABD73-78BF-4831-B44D-66F0AEE2C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3791F-5B75-47EB-AF50-4CAFF44D3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1AFB4-F46C-44E2-8F54-28FFEA823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79A4D-E7A6-4A85-836F-0DF917D54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6A559-CA9D-4E70-A40A-5DD757DAA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1C262-782B-4F44-AF99-11FE09107E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B4BB76FF-3CED-4B71-808D-718A50289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data.ru/naselenie-moskovskoi-oblasti-chislennost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udget.mosreg.ru/analitika/ispolnenie-byudjeta-subekta/sravnenie-po-osnovnym-parametram-ispolneniya-byudzhetov-municipalnyx-obrazovanij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528C37D5449B49E419B3CA53DFD5141F4CB1361CDC1BF94B5AFDA283630D5572C36155AB1322C3B3BC2B595013nAI5N" TargetMode="External"/><Relationship Id="rId3" Type="http://schemas.openxmlformats.org/officeDocument/2006/relationships/hyperlink" Target="consultantplus://offline/ref=528C37D5449B49E419B3CA53DFD5141F4CB3331DDC18F94B5AFDA283630D5572C36155AB1322C3B3BC2B595013nAI5N" TargetMode="External"/><Relationship Id="rId7" Type="http://schemas.openxmlformats.org/officeDocument/2006/relationships/hyperlink" Target="consultantplus://offline/ref=528C37D5449B49E419B3CB5DCAD5141F4BB73414DC1BF94B5AFDA283630D5572C36155AB1322C3B3BC2B595013nAI5N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528C37D5449B49E419B3CB5DCAD5141F4BB7311ADE1AF94B5AFDA283630D5572C36155AB1322C3B3BC2B595013nAI5N" TargetMode="External"/><Relationship Id="rId5" Type="http://schemas.openxmlformats.org/officeDocument/2006/relationships/hyperlink" Target="consultantplus://offline/ref=528C37D5449B49E419B3CA53DFD5141F4CB33015DC16F94B5AFDA283630D5572C36155AB1322C3B3BC2B595013nAI5N" TargetMode="External"/><Relationship Id="rId4" Type="http://schemas.openxmlformats.org/officeDocument/2006/relationships/hyperlink" Target="consultantplus://offline/ref=528C37D5449B49E419B3CA53DFD5141F4CB33015DF1EF94B5AFDA283630D5572C36155AB1322C3B3BC2B595013nAI5N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hart" Target="../charts/char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mailto:economika_soln@mail.ru" TargetMode="External"/><Relationship Id="rId2" Type="http://schemas.openxmlformats.org/officeDocument/2006/relationships/hyperlink" Target="mailto:solnecfin@yandex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71473" y="2071688"/>
            <a:ext cx="798832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endParaRPr lang="ru-RU" sz="1600" b="1" dirty="0">
              <a:latin typeface="+mn-lt"/>
            </a:endParaRPr>
          </a:p>
          <a:p>
            <a:pPr algn="ctr">
              <a:defRPr/>
            </a:pPr>
            <a:endParaRPr lang="ru-RU" sz="1600" b="1" dirty="0">
              <a:latin typeface="+mn-lt"/>
            </a:endParaRPr>
          </a:p>
          <a:p>
            <a:pPr algn="ctr">
              <a:defRPr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«БЮДЖЕТ ДЛЯ ГРАЖДАН» </a:t>
            </a:r>
          </a:p>
          <a:p>
            <a:pPr algn="ctr">
              <a:defRPr/>
            </a:pP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ПОДГОТОВЛЕН НА ОСНОВЕ РЕШЕНИЯ СОВЕТА ДЕПУТАТОВ ГОРОДСКОГО ОКРУГА СОЛНЕЧНОГОРСК </a:t>
            </a:r>
          </a:p>
          <a:p>
            <a:pPr algn="ctr"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№712/72 от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15.08.2023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«ОБ УТВЕРЖДЕНИИ ОТЧЕТА ОБ ИСПОЛНЕНИИ БЮДЖЕТА ГОРОДСКОГО ОКРУГА СОЛНЕЧНОГОРСК МОСКОВСКОЙ ОБЛАСТИ ЗА 2022 ГОД»   </a:t>
            </a:r>
          </a:p>
          <a:p>
            <a:pPr algn="ctr">
              <a:defRPr/>
            </a:pPr>
            <a:endParaRPr lang="ru-RU" sz="3200" b="1" dirty="0">
              <a:latin typeface="Times New Roman" pitchFamily="18" charset="0"/>
            </a:endParaRPr>
          </a:p>
        </p:txBody>
      </p:sp>
      <p:pic>
        <p:nvPicPr>
          <p:cNvPr id="16388" name="Рисунок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63" y="500063"/>
            <a:ext cx="8763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390" name="Группа 10"/>
          <p:cNvGrpSpPr>
            <a:grpSpLocks/>
          </p:cNvGrpSpPr>
          <p:nvPr/>
        </p:nvGrpSpPr>
        <p:grpSpPr bwMode="auto">
          <a:xfrm>
            <a:off x="1857375" y="500063"/>
            <a:ext cx="5429250" cy="928687"/>
            <a:chOff x="3371056" y="1162879"/>
            <a:chExt cx="5590382" cy="1100668"/>
          </a:xfrm>
        </p:grpSpPr>
        <p:sp>
          <p:nvSpPr>
            <p:cNvPr id="16393" name="TextBox 21"/>
            <p:cNvSpPr txBox="1">
              <a:spLocks noChangeArrowheads="1"/>
            </p:cNvSpPr>
            <p:nvPr/>
          </p:nvSpPr>
          <p:spPr bwMode="auto">
            <a:xfrm>
              <a:off x="3567218" y="1653084"/>
              <a:ext cx="5394220" cy="610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500"/>
                </a:spcBef>
                <a:spcAft>
                  <a:spcPts val="500"/>
                </a:spcAft>
              </a:pPr>
              <a:r>
                <a:rPr lang="ru-RU" altLang="ru-RU" sz="4000" dirty="0">
                  <a:solidFill>
                    <a:srgbClr val="FFC000"/>
                  </a:solidFill>
                  <a:latin typeface="Times New Roman" pitchFamily="18" charset="0"/>
                  <a:cs typeface="Arial" charset="0"/>
                </a:rPr>
                <a:t>СОЛНЕЧНОГОРСК</a:t>
              </a:r>
            </a:p>
          </p:txBody>
        </p:sp>
        <p:pic>
          <p:nvPicPr>
            <p:cNvPr id="16394" name="Рисунок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71056" y="1162879"/>
              <a:ext cx="1119013" cy="1100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91" name="TextBox 14"/>
          <p:cNvSpPr txBox="1">
            <a:spLocks noChangeArrowheads="1"/>
          </p:cNvSpPr>
          <p:nvPr/>
        </p:nvSpPr>
        <p:spPr bwMode="auto">
          <a:xfrm>
            <a:off x="2786050" y="4929198"/>
            <a:ext cx="35718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6392" name="Picture 2" descr="Coat of arms of Moscow Oblast (large).sv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315913"/>
            <a:ext cx="9286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500063"/>
            <a:ext cx="8143875" cy="500062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Достигнутые результаты бюджетной политики в 2022 году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50300" cy="5545138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Бюджетная политика нацелена на: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        - повышение доступности и качества муниципальных услуг;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        - повышение эффективности и результативности имеющихся инструментов  программно-целевого управления                 и обеспечение оптимизации бюджетных расходов;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        - совершенствование нормативного правового регулирования бюджетного процесса.</a:t>
            </a:r>
          </a:p>
          <a:p>
            <a:pPr algn="just">
              <a:buNone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бюджета городского округа за 2022 год исполнены в размере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11 042 341,8 тыс. рублей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или 98,1%             к уточненному плану. По сравнению с 2021 годом доходы бюджета увеличились  на 1 959 501,5 тыс. рублей или на 21,6%.</a:t>
            </a:r>
          </a:p>
          <a:p>
            <a:pPr algn="just">
              <a:buNone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                  В структуре доходов бюджета городского округа 50,8% составляют 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налоговые и неналоговые доходы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 Основными доходными источниками являются налог на доходы физических лиц – </a:t>
            </a:r>
            <a:r>
              <a:rPr lang="ru-RU" sz="1300" u="sng" dirty="0">
                <a:latin typeface="Times New Roman" pitchFamily="18" charset="0"/>
                <a:cs typeface="Times New Roman" pitchFamily="18" charset="0"/>
              </a:rPr>
              <a:t>2 071 613,2 тыс. рублей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или 36,9% в общем объеме налоговых и неналоговых доходов и  налоги на имущество – </a:t>
            </a:r>
            <a:r>
              <a:rPr lang="ru-RU" sz="1300" u="sng" dirty="0">
                <a:latin typeface="Times New Roman" pitchFamily="18" charset="0"/>
                <a:cs typeface="Times New Roman" pitchFamily="18" charset="0"/>
              </a:rPr>
              <a:t>1 621 303,5 тыс. рублей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или 28,9% соответственно. </a:t>
            </a:r>
          </a:p>
          <a:p>
            <a:pPr algn="just">
              <a:buNone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                  На 01.01.2023 года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бюджета городского округа составили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11 020 535,4 тыс. рублей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или 96,2%                       к уточненному плану. По сравнению с 2021 годом расходы увеличились на 2 291 234,9 тыс. рублей  или на 26,2%.</a:t>
            </a:r>
          </a:p>
          <a:p>
            <a:pPr algn="just">
              <a:buNone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                  Как и в прошлые годы, бюджет городского округа </a:t>
            </a: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имеет социальную направленность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 Расходы                         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социально-культурную сферу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составили (с учетом межбюджетных трансфертов из бюджета Московской области на социально-культурные цели) в 2022 году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5 468 912,1 тыс. рублей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или 49,6% в общем объеме расходов.  </a:t>
            </a:r>
          </a:p>
          <a:p>
            <a:pPr algn="just">
              <a:buNone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                  В 2022 году на реализацию муниципальных программ было направлено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10 790 896,4 тыс.рублей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(или 98% от общего объема расходов). Наибольший объем средств направлен на  исполнение по муниципальным программам городского округа </a:t>
            </a:r>
            <a:r>
              <a:rPr lang="ru-RU" sz="1300" u="sng" dirty="0">
                <a:latin typeface="Times New Roman" pitchFamily="18" charset="0"/>
                <a:cs typeface="Times New Roman" pitchFamily="18" charset="0"/>
              </a:rPr>
              <a:t>«Образование»</a:t>
            </a:r>
            <a:r>
              <a:rPr lang="ru-RU" sz="13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u="sng" dirty="0">
                <a:latin typeface="Times New Roman" pitchFamily="18" charset="0"/>
                <a:cs typeface="Times New Roman" pitchFamily="18" charset="0"/>
              </a:rPr>
              <a:t>– 38,6%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u="sng" dirty="0">
                <a:latin typeface="Times New Roman" pitchFamily="18" charset="0"/>
                <a:cs typeface="Times New Roman" pitchFamily="18" charset="0"/>
              </a:rPr>
              <a:t>«Развитие инженерной инфраструктуры» – 16,6%,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300" u="sng" dirty="0">
                <a:latin typeface="Times New Roman" pitchFamily="18" charset="0"/>
                <a:cs typeface="Times New Roman" pitchFamily="18" charset="0"/>
              </a:rPr>
              <a:t>Формирование современной городской среды» - 9,4%.</a:t>
            </a:r>
          </a:p>
          <a:p>
            <a:pPr algn="just">
              <a:buNone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                  Муниципальный долг не превысил пределы установленные Бюджетным кодексом Российской Федерации.</a:t>
            </a:r>
            <a:endParaRPr lang="ru-RU" sz="13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580" name="Группа 20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grpSp>
          <p:nvGrpSpPr>
            <p:cNvPr id="24581" name="Группа 27"/>
            <p:cNvGrpSpPr>
              <a:grpSpLocks/>
            </p:cNvGrpSpPr>
            <p:nvPr/>
          </p:nvGrpSpPr>
          <p:grpSpPr bwMode="auto">
            <a:xfrm>
              <a:off x="0" y="214290"/>
              <a:ext cx="9144000" cy="6643710"/>
              <a:chOff x="0" y="214290"/>
              <a:chExt cx="9144000" cy="6643710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4584" name="Рисунок 8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Прямоугольник 9"/>
              <p:cNvSpPr/>
              <p:nvPr/>
            </p:nvSpPr>
            <p:spPr>
              <a:xfrm>
                <a:off x="0" y="6786563"/>
                <a:ext cx="9144000" cy="714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24582" name="Прямоугольник 6"/>
            <p:cNvSpPr>
              <a:spLocks noChangeArrowheads="1"/>
            </p:cNvSpPr>
            <p:nvPr/>
          </p:nvSpPr>
          <p:spPr bwMode="auto">
            <a:xfrm>
              <a:off x="857224" y="285728"/>
              <a:ext cx="60960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 baseline="30000">
                  <a:latin typeface="Verdana" pitchFamily="34" charset="0"/>
                  <a:ea typeface="Verdana" pitchFamily="34" charset="0"/>
                  <a:cs typeface="Verdana" pitchFamily="34" charset="0"/>
                </a:rPr>
                <a:t>Городской округ Солнечногорск</a:t>
              </a:r>
              <a:endParaRPr lang="ru-RU" sz="1100" b="1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571500"/>
            <a:ext cx="7786687" cy="674688"/>
          </a:xfrm>
        </p:spPr>
        <p:txBody>
          <a:bodyPr/>
          <a:lstStyle/>
          <a:p>
            <a:pPr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Информация об объеме и структуре налоговых и неналоговых доходов, а также межбюджетных трансфертах, поступивших в бюджет в 2022 году </a:t>
            </a:r>
            <a:br>
              <a:rPr lang="ru-RU" sz="1400" b="1" dirty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14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(в сравнении с плановыми назначениями)</a:t>
            </a:r>
          </a:p>
        </p:txBody>
      </p:sp>
      <p:graphicFrame>
        <p:nvGraphicFramePr>
          <p:cNvPr id="18153" name="Group 7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6612644"/>
              </p:ext>
            </p:extLst>
          </p:nvPr>
        </p:nvGraphicFramePr>
        <p:xfrm>
          <a:off x="500063" y="1357313"/>
          <a:ext cx="8143902" cy="470946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9830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88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06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06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065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222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Наименование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Исполнение 2021 год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2022 год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План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Исполнение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% исполнения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Доходы всего, в том числе: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9 082 840,3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11 258 808,4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11 042 341,8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98,1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Налоговые и неналоговые доходы всего, в том числе:</a:t>
                      </a:r>
                      <a:endParaRPr kumimoji="0" lang="ru-RU" sz="1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5 180 975,1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5 642 757,0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5 607 725,9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99,4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НАЛОГОВЫЕ ДОХОДЫ</a:t>
                      </a:r>
                      <a:endParaRPr kumimoji="0" lang="ru-RU" sz="1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4 403 600,3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4 764 968,0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4 614 767,0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Налог на доходы физических лиц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1 930 493,3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2 089 226,0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2 071 613,2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99,2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Акцизы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73 804,5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74 573,0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79 129,4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106,1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Налоги на совокупный доход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680 883,7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804 401,0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804 028,9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Налоги на имущество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1 683 821,0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1 758 053,0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1 621 303,5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92,2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Государственная пошлина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34 536,7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38 715,0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38 629,2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Задолженность и перерасчеты по отмененным налогам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НЕНАЛОГОВЫЕ ДОХОДЫ</a:t>
                      </a:r>
                      <a:endParaRPr kumimoji="0" lang="ru-RU" sz="1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777 374,9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877 789,0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992 958,9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113,1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Доходы от имущества, находящегося в муниципальной собственности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565 666,6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526 427,0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567 865,1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107,9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Платежи при пользовании природными ресурсами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1 865,1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10 740,0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10 616,0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98,8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grpSp>
        <p:nvGrpSpPr>
          <p:cNvPr id="25705" name="Группа 14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grpSp>
          <p:nvGrpSpPr>
            <p:cNvPr id="25707" name="Группа 27"/>
            <p:cNvGrpSpPr>
              <a:grpSpLocks/>
            </p:cNvGrpSpPr>
            <p:nvPr/>
          </p:nvGrpSpPr>
          <p:grpSpPr bwMode="auto">
            <a:xfrm>
              <a:off x="0" y="214290"/>
              <a:ext cx="9144000" cy="6643710"/>
              <a:chOff x="0" y="214290"/>
              <a:chExt cx="9144000" cy="6643710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5710" name="Рисунок 8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Прямоугольник 9"/>
              <p:cNvSpPr/>
              <p:nvPr/>
            </p:nvSpPr>
            <p:spPr>
              <a:xfrm>
                <a:off x="0" y="6786563"/>
                <a:ext cx="9144000" cy="714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25708" name="Прямоугольник 6"/>
            <p:cNvSpPr>
              <a:spLocks noChangeArrowheads="1"/>
            </p:cNvSpPr>
            <p:nvPr/>
          </p:nvSpPr>
          <p:spPr bwMode="auto">
            <a:xfrm>
              <a:off x="857224" y="285728"/>
              <a:ext cx="60960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 dirty="0">
                  <a:latin typeface="Times New Roman" pitchFamily="18" charset="0"/>
                </a:rPr>
                <a:t>Исполнение бюджета городского округа по доходам за 2021-2022 годы</a:t>
              </a:r>
              <a:endPara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25706" name="Text Box 45"/>
          <p:cNvSpPr txBox="1">
            <a:spLocks noChangeArrowheads="1"/>
          </p:cNvSpPr>
          <p:nvPr/>
        </p:nvSpPr>
        <p:spPr bwMode="auto">
          <a:xfrm>
            <a:off x="8001000" y="1071563"/>
            <a:ext cx="865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Times New Roman" pitchFamily="18" charset="0"/>
              </a:rPr>
              <a:t>(тыс.руб.)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877" name="Group 4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98383492"/>
              </p:ext>
            </p:extLst>
          </p:nvPr>
        </p:nvGraphicFramePr>
        <p:xfrm>
          <a:off x="500034" y="1071546"/>
          <a:ext cx="8215372" cy="494825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0092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0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19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19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019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222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Наименование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Исполнение 2021 год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2022 год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6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План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Исполнение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% исполнения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Доходы от оказания платных услуг и компенсации затрат государства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+mn-lt"/>
                        </a:rPr>
                        <a:t>12 812,2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5 750,0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6 298,3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Доходы от продажи материальных и нематериальных активов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+mn-lt"/>
                        </a:rPr>
                        <a:t>98 045,3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171 000,0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241 858,3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141,4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Штрафы, санкции и возмещение ущерба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+mn-lt"/>
                        </a:rPr>
                        <a:t>13 104,6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25 872,0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29 157,0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112,7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Прочие неналоговые доходы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+mn-lt"/>
                        </a:rPr>
                        <a:t>85 881,1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138 000,0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137 164,2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99,4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Безвозмездные поступления всего, в том числе</a:t>
                      </a:r>
                      <a:endParaRPr kumimoji="0" lang="ru-RU" sz="1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latin typeface="+mn-lt"/>
                        </a:rPr>
                        <a:t>3 901 865,2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5 616 051,4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5 434 615,9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Дотации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+mn-lt"/>
                        </a:rPr>
                        <a:t>55 401,0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Субсидии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+mn-lt"/>
                        </a:rPr>
                        <a:t>1 169 051,2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2 523 313,5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2 370 723,4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94,0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Субвенции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+mn-lt"/>
                        </a:rPr>
                        <a:t>2 187 174,4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2 508 696,2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2 482 716,0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99,0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Иные межбюджетные трансферты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+mn-lt"/>
                        </a:rPr>
                        <a:t>515 174,4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624 276,9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624 153,4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9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Прочие безвозмездные поступления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Доходы бюджетов бюджетной системы РФ от возврата организациями остатков субсидий прошлых лет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+mn-lt"/>
                        </a:rPr>
                        <a:t>-107,3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Возврат остатков субсидий, субвенций и иных межбюджетных трансфертов, имеющих целевое назначение прошлых лет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+mn-lt"/>
                        </a:rPr>
                        <a:t>-25 180,9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-40 328,2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-43 069,9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106,8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grpSp>
        <p:nvGrpSpPr>
          <p:cNvPr id="26721" name="Группа 27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714375" y="500063"/>
              <a:ext cx="8215313" cy="158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725" name="Рисунок 8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20" y="214290"/>
              <a:ext cx="357190" cy="438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Прямоугольник 6"/>
            <p:cNvSpPr/>
            <p:nvPr/>
          </p:nvSpPr>
          <p:spPr>
            <a:xfrm>
              <a:off x="0" y="6786563"/>
              <a:ext cx="9144000" cy="714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26722" name="Прямоугольник 6"/>
          <p:cNvSpPr>
            <a:spLocks noChangeArrowheads="1"/>
          </p:cNvSpPr>
          <p:nvPr/>
        </p:nvSpPr>
        <p:spPr bwMode="auto">
          <a:xfrm>
            <a:off x="857250" y="285750"/>
            <a:ext cx="6096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dirty="0">
                <a:latin typeface="Times New Roman" pitchFamily="18" charset="0"/>
              </a:rPr>
              <a:t>Исполнение бюджета городского округа по доходам за 2021-2022 годы</a:t>
            </a:r>
            <a:endParaRPr lang="ru-RU" sz="11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723" name="Text Box 45"/>
          <p:cNvSpPr txBox="1">
            <a:spLocks noChangeArrowheads="1"/>
          </p:cNvSpPr>
          <p:nvPr/>
        </p:nvSpPr>
        <p:spPr bwMode="auto">
          <a:xfrm>
            <a:off x="7929586" y="714356"/>
            <a:ext cx="8651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dirty="0">
                <a:latin typeface="Times New Roman" pitchFamily="18" charset="0"/>
              </a:rPr>
              <a:t>(тыс.руб.)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428604"/>
            <a:ext cx="7316812" cy="1930400"/>
          </a:xfrm>
        </p:spPr>
        <p:txBody>
          <a:bodyPr/>
          <a:lstStyle/>
          <a:p>
            <a:pPr eaLnBrk="1" hangingPunct="1"/>
            <a:r>
              <a:rPr lang="ru-RU" sz="18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Информация об удельном объеме налоговых и неналоговых доходов бюджета городского округа Солнечногорск в расчете на душу населения в сравнении с другими муниципальными образованиями </a:t>
            </a:r>
            <a:br>
              <a:rPr lang="ru-RU" sz="1800" b="1" dirty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Московской области за 2022 год</a:t>
            </a:r>
          </a:p>
        </p:txBody>
      </p:sp>
      <p:graphicFrame>
        <p:nvGraphicFramePr>
          <p:cNvPr id="30968" name="Group 248"/>
          <p:cNvGraphicFramePr>
            <a:graphicFrameLocks noGrp="1"/>
          </p:cNvGraphicFramePr>
          <p:nvPr/>
        </p:nvGraphicFramePr>
        <p:xfrm>
          <a:off x="785786" y="2214554"/>
          <a:ext cx="8026400" cy="276702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68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7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35732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№ </a:t>
                      </a:r>
                      <a:r>
                        <a:rPr kumimoji="0" lang="ru-RU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п</a:t>
                      </a: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/</a:t>
                      </a:r>
                      <a:r>
                        <a:rPr kumimoji="0" lang="ru-RU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п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Наименование городского округа 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Численность населения на 01.01.2022* (тыс.чел.)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Общий объем налоговых и неналоговых доходов** за 2022 год (тыс.руб.)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Удельный объем налоговых и неналоговых доходов на душу населения за 2022 год (руб.)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г.о.Солнечногорск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146,905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5 607 725,90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38 172,50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   Дмитровский г.о.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162,029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5 512 040,00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34 018,80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/>
                        <a:t>   г.о.Клин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128,889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3 941 297,20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30 579,00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/>
                        <a:t>   г.о. Истра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125,409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5 519 982,30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44 015,80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pSp>
        <p:nvGrpSpPr>
          <p:cNvPr id="27683" name="Группа 20"/>
          <p:cNvGrpSpPr>
            <a:grpSpLocks/>
          </p:cNvGrpSpPr>
          <p:nvPr/>
        </p:nvGrpSpPr>
        <p:grpSpPr bwMode="auto">
          <a:xfrm>
            <a:off x="142844" y="357142"/>
            <a:ext cx="9144000" cy="6643710"/>
            <a:chOff x="0" y="214290"/>
            <a:chExt cx="9144000" cy="6643710"/>
          </a:xfrm>
        </p:grpSpPr>
        <p:grpSp>
          <p:nvGrpSpPr>
            <p:cNvPr id="27684" name="Группа 27"/>
            <p:cNvGrpSpPr>
              <a:grpSpLocks/>
            </p:cNvGrpSpPr>
            <p:nvPr/>
          </p:nvGrpSpPr>
          <p:grpSpPr bwMode="auto">
            <a:xfrm>
              <a:off x="0" y="214290"/>
              <a:ext cx="9144000" cy="6643710"/>
              <a:chOff x="0" y="214290"/>
              <a:chExt cx="9144000" cy="6643710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7687" name="Рисунок 8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Прямоугольник 9"/>
              <p:cNvSpPr/>
              <p:nvPr/>
            </p:nvSpPr>
            <p:spPr>
              <a:xfrm>
                <a:off x="0" y="6786563"/>
                <a:ext cx="9144000" cy="714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27685" name="Прямоугольник 6"/>
            <p:cNvSpPr>
              <a:spLocks noChangeArrowheads="1"/>
            </p:cNvSpPr>
            <p:nvPr/>
          </p:nvSpPr>
          <p:spPr bwMode="auto">
            <a:xfrm>
              <a:off x="857224" y="285728"/>
              <a:ext cx="60960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 baseline="30000">
                  <a:latin typeface="Verdana" pitchFamily="34" charset="0"/>
                  <a:ea typeface="Verdana" pitchFamily="34" charset="0"/>
                  <a:cs typeface="Verdana" pitchFamily="34" charset="0"/>
                </a:rPr>
                <a:t>Городской округ Солнечногорск</a:t>
              </a:r>
              <a:endParaRPr lang="ru-RU" sz="1100" b="1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714348" y="5429265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dk1"/>
                </a:solidFill>
                <a:latin typeface="+mn-lt"/>
              </a:rPr>
              <a:t>*Численность населения на 01.01.2022 год: </a:t>
            </a:r>
          </a:p>
          <a:p>
            <a:r>
              <a:rPr lang="en-US" sz="900" dirty="0">
                <a:solidFill>
                  <a:schemeClr val="dk1"/>
                </a:solidFill>
                <a:latin typeface="+mn-lt"/>
                <a:hlinkClick r:id="rId3"/>
              </a:rPr>
              <a:t>http</a:t>
            </a:r>
            <a:r>
              <a:rPr lang="ru-RU" sz="900" dirty="0">
                <a:solidFill>
                  <a:schemeClr val="dk1"/>
                </a:solidFill>
                <a:latin typeface="+mn-lt"/>
                <a:hlinkClick r:id="rId3"/>
              </a:rPr>
              <a:t>://</a:t>
            </a:r>
            <a:r>
              <a:rPr lang="en-US" sz="900" dirty="0">
                <a:solidFill>
                  <a:schemeClr val="dk1"/>
                </a:solidFill>
                <a:latin typeface="+mn-lt"/>
                <a:hlinkClick r:id="rId3"/>
              </a:rPr>
              <a:t>www</a:t>
            </a:r>
            <a:r>
              <a:rPr lang="ru-RU" sz="900" dirty="0">
                <a:solidFill>
                  <a:schemeClr val="dk1"/>
                </a:solidFill>
                <a:latin typeface="+mn-lt"/>
                <a:hlinkClick r:id="rId3"/>
              </a:rPr>
              <a:t>.</a:t>
            </a:r>
            <a:r>
              <a:rPr lang="en-US" sz="900" dirty="0" err="1">
                <a:solidFill>
                  <a:schemeClr val="dk1"/>
                </a:solidFill>
                <a:latin typeface="+mn-lt"/>
                <a:hlinkClick r:id="rId3"/>
              </a:rPr>
              <a:t>statdata</a:t>
            </a:r>
            <a:r>
              <a:rPr lang="ru-RU" sz="900" dirty="0">
                <a:solidFill>
                  <a:schemeClr val="dk1"/>
                </a:solidFill>
                <a:latin typeface="+mn-lt"/>
                <a:hlinkClick r:id="rId3"/>
              </a:rPr>
              <a:t>.</a:t>
            </a:r>
            <a:r>
              <a:rPr lang="en-US" sz="900" dirty="0" err="1">
                <a:solidFill>
                  <a:schemeClr val="dk1"/>
                </a:solidFill>
                <a:latin typeface="+mn-lt"/>
                <a:hlinkClick r:id="rId3"/>
              </a:rPr>
              <a:t>ru</a:t>
            </a:r>
            <a:r>
              <a:rPr lang="ru-RU" sz="900" dirty="0">
                <a:solidFill>
                  <a:schemeClr val="dk1"/>
                </a:solidFill>
                <a:latin typeface="+mn-lt"/>
                <a:hlinkClick r:id="rId3"/>
              </a:rPr>
              <a:t>/</a:t>
            </a:r>
            <a:r>
              <a:rPr lang="en-US" sz="900" dirty="0" err="1">
                <a:solidFill>
                  <a:schemeClr val="dk1"/>
                </a:solidFill>
                <a:latin typeface="+mn-lt"/>
                <a:hlinkClick r:id="rId3"/>
              </a:rPr>
              <a:t>naselenie</a:t>
            </a:r>
            <a:r>
              <a:rPr lang="ru-RU" sz="900" dirty="0">
                <a:solidFill>
                  <a:schemeClr val="dk1"/>
                </a:solidFill>
                <a:latin typeface="+mn-lt"/>
                <a:hlinkClick r:id="rId3"/>
              </a:rPr>
              <a:t>-</a:t>
            </a:r>
            <a:r>
              <a:rPr lang="en-US" sz="900" dirty="0" err="1">
                <a:solidFill>
                  <a:schemeClr val="dk1"/>
                </a:solidFill>
                <a:latin typeface="+mn-lt"/>
                <a:hlinkClick r:id="rId3"/>
              </a:rPr>
              <a:t>moskovskoi</a:t>
            </a:r>
            <a:r>
              <a:rPr lang="ru-RU" sz="900" dirty="0">
                <a:solidFill>
                  <a:schemeClr val="dk1"/>
                </a:solidFill>
                <a:latin typeface="+mn-lt"/>
                <a:hlinkClick r:id="rId3"/>
              </a:rPr>
              <a:t>-</a:t>
            </a:r>
            <a:r>
              <a:rPr lang="en-US" sz="900" dirty="0" err="1">
                <a:solidFill>
                  <a:schemeClr val="dk1"/>
                </a:solidFill>
                <a:latin typeface="+mn-lt"/>
                <a:hlinkClick r:id="rId3"/>
              </a:rPr>
              <a:t>oblasti</a:t>
            </a:r>
            <a:r>
              <a:rPr lang="ru-RU" sz="900" dirty="0">
                <a:solidFill>
                  <a:schemeClr val="dk1"/>
                </a:solidFill>
                <a:latin typeface="+mn-lt"/>
                <a:hlinkClick r:id="rId3"/>
              </a:rPr>
              <a:t>-</a:t>
            </a:r>
            <a:r>
              <a:rPr lang="en-US" sz="900" dirty="0" err="1">
                <a:solidFill>
                  <a:schemeClr val="dk1"/>
                </a:solidFill>
                <a:latin typeface="+mn-lt"/>
                <a:hlinkClick r:id="rId3"/>
              </a:rPr>
              <a:t>chislennost</a:t>
            </a:r>
            <a:endParaRPr lang="ru-RU" sz="900" dirty="0">
              <a:solidFill>
                <a:schemeClr val="dk1"/>
              </a:solidFill>
              <a:latin typeface="+mn-lt"/>
            </a:endParaRPr>
          </a:p>
          <a:p>
            <a:r>
              <a:rPr lang="ru-RU" sz="900" dirty="0">
                <a:solidFill>
                  <a:schemeClr val="dk1"/>
                </a:solidFill>
                <a:latin typeface="+mn-lt"/>
              </a:rPr>
              <a:t> </a:t>
            </a:r>
          </a:p>
          <a:p>
            <a:r>
              <a:rPr lang="ru-RU" sz="900" dirty="0">
                <a:solidFill>
                  <a:schemeClr val="dk1"/>
                </a:solidFill>
                <a:latin typeface="+mn-lt"/>
              </a:rPr>
              <a:t>**Информация о налоговых и неналоговых доходах в разрезе муниципальных образований размещена на портале «Открытый бюджет МО» по ссылке:</a:t>
            </a:r>
          </a:p>
          <a:p>
            <a:r>
              <a:rPr lang="ru-RU" sz="900" dirty="0">
                <a:solidFill>
                  <a:schemeClr val="dk1"/>
                </a:solidFill>
                <a:latin typeface="+mn-lt"/>
              </a:rPr>
              <a:t> </a:t>
            </a:r>
            <a:r>
              <a:rPr lang="ru-RU" sz="900" dirty="0">
                <a:solidFill>
                  <a:schemeClr val="dk1"/>
                </a:solidFill>
                <a:latin typeface="+mn-lt"/>
                <a:hlinkClick r:id="rId4"/>
              </a:rPr>
              <a:t>https://budget.mosreg.ru/analitika/ispolnenie-byudjeta-subekta/sravnenie-po-osnovnym-parametram-ispolneniya-byudzhetov-municipalnyx-obrazovanij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85794"/>
            <a:ext cx="8229600" cy="966806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Сведения об объеме муниципального долга городского округа Солнечногорск на начало и конец 2022 года</a:t>
            </a:r>
          </a:p>
        </p:txBody>
      </p:sp>
      <p:graphicFrame>
        <p:nvGraphicFramePr>
          <p:cNvPr id="14404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8286744"/>
              </p:ext>
            </p:extLst>
          </p:nvPr>
        </p:nvGraphicFramePr>
        <p:xfrm>
          <a:off x="428595" y="1844674"/>
          <a:ext cx="8391555" cy="244158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2145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063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82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Наименование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Долг по состоянию на 01.01.2022г.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Привлечено в 2022г.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Погашено в 2022г.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Долг по состоянию на 01.01.2023г.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Расходы на обслуживание долга за 2022г.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7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Муниципальный внутренний долг – всего, в том числе: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2 232 294,1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72 294,1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2 160 000,0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2 160,0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5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муниципальные гарантии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72 294,1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72 294,1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бюджетные кредиты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2 160 000,0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2 160 000,0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2 160,0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2504" name="Text Box 70"/>
          <p:cNvSpPr txBox="1">
            <a:spLocks noChangeArrowheads="1"/>
          </p:cNvSpPr>
          <p:nvPr/>
        </p:nvSpPr>
        <p:spPr bwMode="auto">
          <a:xfrm>
            <a:off x="7885113" y="1628775"/>
            <a:ext cx="8651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Times New Roman" pitchFamily="18" charset="0"/>
              </a:rPr>
              <a:t>(тыс.руб.)</a:t>
            </a:r>
          </a:p>
        </p:txBody>
      </p:sp>
      <p:grpSp>
        <p:nvGrpSpPr>
          <p:cNvPr id="62505" name="Группа 20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grpSp>
          <p:nvGrpSpPr>
            <p:cNvPr id="62506" name="Группа 27"/>
            <p:cNvGrpSpPr>
              <a:grpSpLocks/>
            </p:cNvGrpSpPr>
            <p:nvPr/>
          </p:nvGrpSpPr>
          <p:grpSpPr bwMode="auto">
            <a:xfrm>
              <a:off x="0" y="214290"/>
              <a:ext cx="9144000" cy="6643710"/>
              <a:chOff x="0" y="214290"/>
              <a:chExt cx="9144000" cy="6643710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2509" name="Рисунок 8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Прямоугольник 14"/>
              <p:cNvSpPr/>
              <p:nvPr/>
            </p:nvSpPr>
            <p:spPr>
              <a:xfrm>
                <a:off x="0" y="6786563"/>
                <a:ext cx="9144000" cy="714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62507" name="Прямоугольник 6"/>
            <p:cNvSpPr>
              <a:spLocks noChangeArrowheads="1"/>
            </p:cNvSpPr>
            <p:nvPr/>
          </p:nvSpPr>
          <p:spPr bwMode="auto">
            <a:xfrm>
              <a:off x="857224" y="285728"/>
              <a:ext cx="60960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 baseline="30000">
                  <a:latin typeface="Verdana" pitchFamily="34" charset="0"/>
                  <a:ea typeface="Verdana" pitchFamily="34" charset="0"/>
                  <a:cs typeface="Verdana" pitchFamily="34" charset="0"/>
                </a:rPr>
                <a:t>Городской округ Солнечногорск</a:t>
              </a:r>
              <a:endParaRPr lang="ru-RU" sz="1100" b="1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grpSp>
          <p:nvGrpSpPr>
            <p:cNvPr id="3" name="Группа 27"/>
            <p:cNvGrpSpPr>
              <a:grpSpLocks/>
            </p:cNvGrpSpPr>
            <p:nvPr/>
          </p:nvGrpSpPr>
          <p:grpSpPr bwMode="auto">
            <a:xfrm>
              <a:off x="0" y="214290"/>
              <a:ext cx="9144000" cy="6643710"/>
              <a:chOff x="0" y="214290"/>
              <a:chExt cx="9144000" cy="6643710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2509" name="Рисунок 8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Прямоугольник 14"/>
              <p:cNvSpPr/>
              <p:nvPr/>
            </p:nvSpPr>
            <p:spPr>
              <a:xfrm>
                <a:off x="0" y="6786563"/>
                <a:ext cx="9144000" cy="714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62507" name="Прямоугольник 6"/>
            <p:cNvSpPr>
              <a:spLocks noChangeArrowheads="1"/>
            </p:cNvSpPr>
            <p:nvPr/>
          </p:nvSpPr>
          <p:spPr bwMode="auto">
            <a:xfrm>
              <a:off x="857224" y="285728"/>
              <a:ext cx="60960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 baseline="30000">
                  <a:latin typeface="Verdana" pitchFamily="34" charset="0"/>
                  <a:ea typeface="Verdana" pitchFamily="34" charset="0"/>
                  <a:cs typeface="Verdana" pitchFamily="34" charset="0"/>
                </a:rPr>
                <a:t>Городской округ Солнечногорск</a:t>
              </a:r>
              <a:endParaRPr lang="ru-RU" sz="1100" b="1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8596" y="2928934"/>
            <a:ext cx="4000528" cy="32861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>
                <a:solidFill>
                  <a:schemeClr val="tx1"/>
                </a:solidFill>
              </a:rPr>
              <a:t>Ставка налога.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В зависимости от кадастровой стоимости объекта налогообложения: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- до 300 млн. рублей – 0,1%-0,3%;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- свыше 300 млн. рублей – 2,0%;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- прочие объекты – 0,5%.</a:t>
            </a: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14876" y="2928934"/>
            <a:ext cx="4143404" cy="32861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>
                <a:solidFill>
                  <a:schemeClr val="tx1"/>
                </a:solidFill>
              </a:rPr>
              <a:t>Ставка налога.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</a:rPr>
              <a:t>В зависимости от вида земельного участка:</a:t>
            </a:r>
          </a:p>
          <a:p>
            <a:pPr lvl="0" algn="ctr"/>
            <a:r>
              <a:rPr lang="ru-RU" sz="900" dirty="0">
                <a:solidFill>
                  <a:schemeClr val="tx1"/>
                </a:solidFill>
              </a:rPr>
              <a:t> - 0,1%  -</a:t>
            </a:r>
            <a:r>
              <a:rPr lang="ru-RU" sz="900" dirty="0"/>
              <a:t> </a:t>
            </a:r>
            <a:r>
              <a:rPr lang="ru-RU" sz="900" dirty="0">
                <a:solidFill>
                  <a:schemeClr val="tx1"/>
                </a:solidFill>
              </a:rPr>
              <a:t>Земельные участки предоставленные для организаций – собственников земельных участков с видом разрешенного использования «автомобилестроительная промышленность» сроком до 31.12.2026;</a:t>
            </a:r>
          </a:p>
          <a:p>
            <a:pPr lvl="0" algn="ctr"/>
            <a:r>
              <a:rPr lang="ru-RU" sz="900" dirty="0">
                <a:solidFill>
                  <a:schemeClr val="tx1"/>
                </a:solidFill>
              </a:rPr>
              <a:t>-  0,2% - Земли приобретенные для индивидуального жилищного строительства, личного подсобного хозяйства, садоводства или огородничества, а также земельных участков общего назначения, предусмотренных ФЗ от 29.07.2017 года №217-ФЗ, земли приобретенные для малоэтажного жилищного строительства и/или рекреационного использования;</a:t>
            </a:r>
          </a:p>
          <a:p>
            <a:pPr lvl="0" algn="ctr"/>
            <a:r>
              <a:rPr lang="ru-RU" sz="900" dirty="0">
                <a:solidFill>
                  <a:schemeClr val="tx1"/>
                </a:solidFill>
              </a:rPr>
              <a:t>-  0,3% - Земли занятые жилищным фондом и объектами инженерной инфраструктуры жилищно-коммунального комплекса или приобретенные для жилищного строительства.</a:t>
            </a:r>
          </a:p>
          <a:p>
            <a:pPr lvl="0" algn="ctr"/>
            <a:r>
              <a:rPr lang="ru-RU" sz="900" dirty="0">
                <a:solidFill>
                  <a:schemeClr val="tx1"/>
                </a:solidFill>
              </a:rPr>
              <a:t>Земли сельскохозяйственного назначения и используемых для сельхозпроизводства;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</a:rPr>
              <a:t>- 1,5% - Земельные участки отнесенные к землям сельскохозяйственного назначения или  землям в составе зон сельскохозяйственного использования в населенных пунктах, не используемых для сельскохозяйственного производства.</a:t>
            </a:r>
          </a:p>
          <a:p>
            <a:pPr lvl="0" algn="ctr"/>
            <a:endParaRPr lang="ru-RU" sz="900" dirty="0">
              <a:solidFill>
                <a:schemeClr val="tx1"/>
              </a:solidFill>
            </a:endParaRPr>
          </a:p>
          <a:p>
            <a:pPr lvl="0" algn="ctr"/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14375" y="1356994"/>
            <a:ext cx="3294380" cy="135762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 на имущество физических лиц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Установлен Решением Совета депутатов г.о.Солнечногорск №212/12 от 26.11.2019г. «О налоге на имущество физических лиц на территории г.о.Солнечногорск МО»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72066" y="1357297"/>
            <a:ext cx="3357586" cy="13573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Земельный налог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Установлен Решением Совета депутатов г.о.Солнечногорск №213/12 от 26.11.2019г. «Об установлении земельного налога на территории г.о.Солнечногорск»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>
            <a:off x="3929058" y="1500174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4500562" y="1500174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56"/>
            <a:ext cx="8229600" cy="571504"/>
          </a:xfrm>
        </p:spPr>
        <p:txBody>
          <a:bodyPr/>
          <a:lstStyle/>
          <a:p>
            <a:pPr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Информация о налоговых льготах и ставках налогов в г.о. Солнечногорск в 2022 году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grpSp>
          <p:nvGrpSpPr>
            <p:cNvPr id="3" name="Группа 27"/>
            <p:cNvGrpSpPr>
              <a:grpSpLocks/>
            </p:cNvGrpSpPr>
            <p:nvPr/>
          </p:nvGrpSpPr>
          <p:grpSpPr bwMode="auto">
            <a:xfrm>
              <a:off x="0" y="214290"/>
              <a:ext cx="9144000" cy="6643710"/>
              <a:chOff x="0" y="214290"/>
              <a:chExt cx="9144000" cy="6643710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2509" name="Рисунок 8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Прямоугольник 14"/>
              <p:cNvSpPr/>
              <p:nvPr/>
            </p:nvSpPr>
            <p:spPr>
              <a:xfrm>
                <a:off x="0" y="6786563"/>
                <a:ext cx="9144000" cy="714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62507" name="Прямоугольник 6"/>
            <p:cNvSpPr>
              <a:spLocks noChangeArrowheads="1"/>
            </p:cNvSpPr>
            <p:nvPr/>
          </p:nvSpPr>
          <p:spPr bwMode="auto">
            <a:xfrm>
              <a:off x="857224" y="285728"/>
              <a:ext cx="60960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 baseline="30000">
                  <a:latin typeface="Verdana" pitchFamily="34" charset="0"/>
                  <a:ea typeface="Verdana" pitchFamily="34" charset="0"/>
                  <a:cs typeface="Verdana" pitchFamily="34" charset="0"/>
                </a:rPr>
                <a:t>Городской округ Солнечногорск</a:t>
              </a:r>
              <a:endParaRPr lang="ru-RU" sz="1100" b="1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8326658"/>
              </p:ext>
            </p:extLst>
          </p:nvPr>
        </p:nvGraphicFramePr>
        <p:xfrm>
          <a:off x="182879" y="1062402"/>
          <a:ext cx="8746839" cy="54254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8799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33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936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9464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</a:rPr>
                        <a:t>налогоплательщикам-организациям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</a:rPr>
                        <a:t>налогоплательщикам-физическим лицам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134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/>
                        <a:t>от 0,1 % до 1,5% от кадастровой стоимости земельного участка в зависимости от категории земель и вида разрешенного использования</a:t>
                      </a:r>
                    </a:p>
                    <a:p>
                      <a:endParaRPr lang="ru-RU" sz="800" dirty="0"/>
                    </a:p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kern="1200" dirty="0">
                          <a:effectLst/>
                        </a:rPr>
                        <a:t>Освободить от уплаты земельного налога в размере 100% </a:t>
                      </a:r>
                    </a:p>
                    <a:p>
                      <a:r>
                        <a:rPr lang="ru-RU" sz="800" kern="1200" dirty="0">
                          <a:effectLst/>
                        </a:rPr>
                        <a:t>- Органы местного самоуправления городского округа Солнечногорск в отношении земельных участков, используемых для осуществления возложенных на них полномочий.</a:t>
                      </a:r>
                    </a:p>
                    <a:p>
                      <a:r>
                        <a:rPr lang="ru-RU" sz="800" kern="1200" dirty="0">
                          <a:effectLst/>
                        </a:rPr>
                        <a:t>- Муниципальные учреждения и организации, финансируемые из средств бюджета городского округа Солнечногорск, в отношении земельных участков, предоставленных для выполнения возложенных на них функций, в том числе земельных участков, находящихся у данных учреждений и организаций на праве постоянного (бессрочного) или постоянного (срочного) пользования.</a:t>
                      </a:r>
                    </a:p>
                    <a:p>
                      <a:r>
                        <a:rPr lang="ru-RU" sz="800" kern="1200" dirty="0">
                          <a:effectLst/>
                        </a:rPr>
                        <a:t>- Государственные бюджетные учреждения здравоохранения Московской области.</a:t>
                      </a:r>
                    </a:p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sng" kern="1200" dirty="0">
                          <a:effectLst/>
                        </a:rPr>
                        <a:t>Освободить от уплаты земельного налога в размере 100%: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kern="1200" dirty="0">
                          <a:effectLst/>
                        </a:rPr>
                        <a:t>В отношении земельных участков, расположенных в границах территории городского округа Солнечногорск, находящихся в собственности, постоянном (бессрочном) пользовании или пожизненном наследуемом владении и не используемых для предпринимательской деятельности, следующие категории налогоплательщиков – физических лиц в отношении одного земельного участка по выбору налогоплательщика:</a:t>
                      </a:r>
                    </a:p>
                    <a:p>
                      <a:pPr algn="just"/>
                      <a:r>
                        <a:rPr lang="ru-RU" sz="750" kern="1200" dirty="0">
                          <a:effectLst/>
                        </a:rPr>
                        <a:t>- Героев Советского Союза, Героев Российской Федерации, полных кавалеров ордена Славы.</a:t>
                      </a:r>
                    </a:p>
                    <a:p>
                      <a:pPr algn="just"/>
                      <a:r>
                        <a:rPr lang="ru-RU" sz="750" kern="1200" dirty="0">
                          <a:effectLst/>
                        </a:rPr>
                        <a:t>- Инвалидов I и II групп инвалидности.</a:t>
                      </a:r>
                    </a:p>
                    <a:p>
                      <a:pPr algn="just"/>
                      <a:r>
                        <a:rPr lang="ru-RU" sz="750" kern="1200" dirty="0">
                          <a:effectLst/>
                        </a:rPr>
                        <a:t>- Инвалидов с детства, детей-инвалидов.</a:t>
                      </a:r>
                    </a:p>
                    <a:p>
                      <a:pPr algn="just"/>
                      <a:r>
                        <a:rPr lang="ru-RU" sz="750" kern="1200" dirty="0">
                          <a:effectLst/>
                        </a:rPr>
                        <a:t>- Родителей детей-инвалидов.</a:t>
                      </a:r>
                      <a:endParaRPr lang="ru-RU" sz="750" u="none" kern="1200" dirty="0">
                        <a:effectLst/>
                      </a:endParaRPr>
                    </a:p>
                    <a:p>
                      <a:pPr algn="just"/>
                      <a:r>
                        <a:rPr lang="ru-RU" sz="750" u="none" kern="1200" dirty="0">
                          <a:effectLst/>
                        </a:rPr>
                        <a:t>- Ветеранов и инвалидов Великой Отечественной войны, а также ветеранов и инвалидов боевых действий.</a:t>
                      </a:r>
                    </a:p>
                    <a:p>
                      <a:pPr algn="just"/>
                      <a:r>
                        <a:rPr lang="ru-RU" sz="750" u="none" kern="1200" dirty="0">
                          <a:effectLst/>
                        </a:rPr>
                        <a:t>- Физических лиц, имеющих право на получение социальной поддержки в соответствии с </a:t>
                      </a:r>
                      <a:r>
                        <a:rPr lang="ru-RU" sz="750" u="none" strike="noStrike" kern="1200" dirty="0">
                          <a:effectLst/>
                          <a:hlinkClick r:id="rId3" tooltip="Закон РФ от 15.05.1991 N 1244-1 (ред. от 28.12.2022) &quot;О социальной защите граждан, подвергшихся воздействию радиации вследствие катастрофы на Чернобыльской АЭС&quot; {КонсультантПлюс}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Законом</a:t>
                      </a:r>
                      <a:r>
                        <a:rPr lang="ru-RU" sz="750" u="none" kern="1200" dirty="0">
                          <a:effectLst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</a:t>
                      </a:r>
                      <a:r>
                        <a:rPr lang="ru-RU" sz="750" u="none" strike="noStrike" kern="1200" dirty="0">
                          <a:effectLst/>
                          <a:hlinkClick r:id="rId4" tooltip="Федеральный закон от 26.11.1998 N 175-ФЗ (ред. от 28.12.2022) &quot;О социальной защите граждан Российской Федерации, подвергшихся воздействию радиации вследствие аварии в 1957 году на производственном объединении &quot;Маяк&quot; и сбросов радиоактивных отходов в реку 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законом</a:t>
                      </a:r>
                      <a:r>
                        <a:rPr lang="ru-RU" sz="750" u="none" kern="1200" dirty="0">
                          <a:effectLst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750" u="none" kern="1200" dirty="0" err="1">
                          <a:effectLst/>
                        </a:rPr>
                        <a:t>Теча</a:t>
                      </a:r>
                      <a:r>
                        <a:rPr lang="ru-RU" sz="750" u="none" kern="1200" dirty="0">
                          <a:effectLst/>
                        </a:rPr>
                        <a:t>" и в соответствии с Федеральным </a:t>
                      </a:r>
                      <a:r>
                        <a:rPr lang="ru-RU" sz="750" u="none" strike="noStrike" kern="1200" dirty="0">
                          <a:effectLst/>
                          <a:hlinkClick r:id="rId5" tooltip="Федеральный закон от 10.01.2002 N 2-ФЗ (ред. от 28.12.2022) &quot;О социальных гарантиях гражданам, подвергшимся радиационному воздействию вследствие ядерных испытаний на Семипалатинском полигоне&quot; {КонсультантПлюс}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законом</a:t>
                      </a:r>
                      <a:r>
                        <a:rPr lang="ru-RU" sz="750" u="none" kern="1200" dirty="0">
                          <a:effectLst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полигоне";</a:t>
                      </a:r>
                    </a:p>
                    <a:p>
                      <a:pPr algn="just"/>
                      <a:r>
                        <a:rPr lang="ru-RU" sz="750" u="none" kern="1200" dirty="0">
                          <a:effectLst/>
                        </a:rPr>
                        <a:t>- 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объектах.</a:t>
                      </a:r>
                    </a:p>
                    <a:p>
                      <a:pPr algn="just"/>
                      <a:r>
                        <a:rPr lang="ru-RU" sz="750" u="none" kern="1200" dirty="0">
                          <a:effectLst/>
                        </a:rPr>
                        <a:t>- Физических лиц, получивших или перенесших лучевую болезнь или ставших инвалидами в результате испытаний, учений и иных работ, связанных с любыми видами ядерных установок, включая ядерное оружие и космическую технику.</a:t>
                      </a:r>
                    </a:p>
                    <a:p>
                      <a:pPr algn="just"/>
                      <a:r>
                        <a:rPr lang="ru-RU" sz="750" u="none" kern="1200" dirty="0">
                          <a:effectLst/>
                        </a:rPr>
                        <a:t>- Членов многодетных семей в отношении земельных участков, полученных в долевую собственность для целей индивидуального жилищного строительства, ведения садоводства в соответствии с </a:t>
                      </a:r>
                      <a:r>
                        <a:rPr lang="ru-RU" sz="750" u="none" strike="noStrike" kern="1200" dirty="0">
                          <a:effectLst/>
                          <a:hlinkClick r:id="rId6" tooltip="Закон Московской области от 01.06.2011 N 73/2011-ОЗ (ред. от 07.02.2023) &quot;О бесплатном предоставлении земельных участков многодетным семьям в Московской области&quot; (принят постановлением Мособлдумы от 26.05.2011 N 1/158-П) {КонсультантПлюс}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Законом</a:t>
                      </a:r>
                      <a:r>
                        <a:rPr lang="ru-RU" sz="750" u="none" kern="1200" dirty="0">
                          <a:effectLst/>
                        </a:rPr>
                        <a:t> Московской области от 1 июня 2011 года N 73/2011-ОЗ "О бесплатном предоставлении земельных участков многодетным семьям в Московской области", в том числе семей, утративших статус многодетных в связи с достижением одним или несколькими детьми совершеннолетия, при условии, что совершеннолетние дети обучаются в образовательных организациях всех типов по очной форме обучения и не достигли 23 лет, имеющих право на социальную поддержку в соответствии с </a:t>
                      </a:r>
                      <a:r>
                        <a:rPr lang="ru-RU" sz="750" u="none" strike="noStrike" kern="1200" dirty="0">
                          <a:effectLst/>
                          <a:hlinkClick r:id="rId7" tooltip="Закон Московской области от 12.01.2006 N 1/2006-ОЗ (ред. от 27.12.2022) &quot;О мерах социальной поддержки семьи и детей в Московской области&quot; (принят постановлением Мособлдумы от 21.12.2005 N 5/163-П) {КонсультантПлюс}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Законом</a:t>
                      </a:r>
                      <a:r>
                        <a:rPr lang="ru-RU" sz="750" u="none" kern="1200" dirty="0">
                          <a:effectLst/>
                        </a:rPr>
                        <a:t> Московской области от 12 января 2006 года N 1/2006-ОЗ "О мерах социальной поддержки семьи и детей в Московской области".</a:t>
                      </a:r>
                    </a:p>
                    <a:p>
                      <a:pPr algn="just"/>
                      <a:r>
                        <a:rPr lang="ru-RU" sz="750" u="none" kern="1200" dirty="0">
                          <a:effectLst/>
                        </a:rPr>
                        <a:t>- Членов семей военнослужащих и членов семей иных лиц, погибших при исполнении государственных или общественных обязанностей:</a:t>
                      </a:r>
                    </a:p>
                    <a:p>
                      <a:pPr algn="just"/>
                      <a:r>
                        <a:rPr lang="ru-RU" sz="750" u="none" kern="1200" dirty="0">
                          <a:effectLst/>
                        </a:rPr>
                        <a:t>- Вдов погибших (умерших) участников Великой Отечественной войны.</a:t>
                      </a:r>
                    </a:p>
                    <a:p>
                      <a:pPr algn="just"/>
                      <a:r>
                        <a:rPr lang="ru-RU" sz="750" u="none" kern="1200" dirty="0">
                          <a:effectLst/>
                        </a:rPr>
                        <a:t>- Лиц, награжденных орденом Трудовой Славы, орденом "За службу Родине в Вооруженных силах СССР".</a:t>
                      </a:r>
                    </a:p>
                    <a:p>
                      <a:pPr algn="just"/>
                      <a:r>
                        <a:rPr lang="ru-RU" sz="750" u="none" kern="1200" dirty="0">
                          <a:effectLst/>
                        </a:rPr>
                        <a:t>Освободить от уплаты земельного налога в размере 50%:</a:t>
                      </a:r>
                    </a:p>
                    <a:p>
                      <a:pPr algn="just"/>
                      <a:r>
                        <a:rPr lang="ru-RU" sz="750" u="none" kern="1200" dirty="0">
                          <a:effectLst/>
                        </a:rPr>
                        <a:t>- Членов малоимущих семей и малоимущих одиноко проживающих граждан, среднедушевой доход которых ниже прожиточного минимума, установленного в Московской области на душу населения (налоговая льгота предоставляется одному из членов семьи).</a:t>
                      </a:r>
                    </a:p>
                    <a:p>
                      <a:pPr algn="just"/>
                      <a:r>
                        <a:rPr lang="ru-RU" sz="750" u="none" kern="1200" dirty="0">
                          <a:effectLst/>
                        </a:rPr>
                        <a:t>- Налогоплательщики - физические лица, имеющие право на налоговые льготы, установленные законодательством о налогах и сборах, представляют в налоговый орган по своему выбору заявление о предоставлении налоговой льготы, а также вправе представить документы, подтверждающие право налогоплательщика на налоговую льготу. Указанные заявление и документы могут быть представлены в налоговый орган через многофункциональный центр предоставления государственных и муниципальных услуг.</a:t>
                      </a:r>
                    </a:p>
                    <a:p>
                      <a:pPr algn="just"/>
                      <a:r>
                        <a:rPr lang="ru-RU" sz="750" u="none" kern="1200" dirty="0">
                          <a:effectLst/>
                        </a:rPr>
                        <a:t>- В случае если налогоплательщик - физическое лицо, имеющее право на налоговую льготу, не представил в налоговый орган заявление о предоставлении налоговой льготы или не сообщил об отказе от применения налоговой льготы, налоговая льгота предоставляется на основании сведений, полученных налоговым органом в соответствии с Налоговым </a:t>
                      </a:r>
                      <a:r>
                        <a:rPr lang="ru-RU" sz="750" u="none" strike="noStrike" kern="1200" dirty="0">
                          <a:effectLst/>
                          <a:hlinkClick r:id="rId8" tooltip="&quot;Налоговый кодекс Российской Федерации (часть первая)&quot; от 31.07.1998 N 146-ФЗ (ред. от 28.12.2022) (с изм. и доп., вступ. в силу с 01.01.2023) {КонсультантПлюс}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кодексом</a:t>
                      </a:r>
                      <a:r>
                        <a:rPr lang="ru-RU" sz="750" u="none" kern="1200" dirty="0">
                          <a:effectLst/>
                        </a:rPr>
                        <a:t> Российской Федерации и другими федеральными законами.</a:t>
                      </a:r>
                    </a:p>
                    <a:p>
                      <a:pPr algn="just"/>
                      <a:r>
                        <a:rPr lang="ru-RU" sz="750" u="none" kern="1200" dirty="0">
                          <a:effectLst/>
                        </a:rPr>
                        <a:t>- С налогоплательщиков, освобожденных от уплаты земельного налога, при передаче ими земельных участков в аренду (пользование) взимается земельный налог с площади, переданной в аренду (пользование), без применения налоговых льгот.</a:t>
                      </a:r>
                      <a:endParaRPr lang="ru-RU" sz="750" u="non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642918"/>
            <a:ext cx="8229600" cy="285752"/>
          </a:xfrm>
        </p:spPr>
        <p:txBody>
          <a:bodyPr/>
          <a:lstStyle/>
          <a:p>
            <a:pPr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Информация о предоставленных льготах по земельному налогу в городском округе Солнечногорск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grpSp>
          <p:nvGrpSpPr>
            <p:cNvPr id="3" name="Группа 27"/>
            <p:cNvGrpSpPr>
              <a:grpSpLocks/>
            </p:cNvGrpSpPr>
            <p:nvPr/>
          </p:nvGrpSpPr>
          <p:grpSpPr bwMode="auto">
            <a:xfrm>
              <a:off x="0" y="214290"/>
              <a:ext cx="9144000" cy="6643710"/>
              <a:chOff x="0" y="214290"/>
              <a:chExt cx="9144000" cy="6643710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2509" name="Рисунок 8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Прямоугольник 14"/>
              <p:cNvSpPr/>
              <p:nvPr/>
            </p:nvSpPr>
            <p:spPr>
              <a:xfrm>
                <a:off x="0" y="6786563"/>
                <a:ext cx="9144000" cy="714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62507" name="Прямоугольник 6"/>
            <p:cNvSpPr>
              <a:spLocks noChangeArrowheads="1"/>
            </p:cNvSpPr>
            <p:nvPr/>
          </p:nvSpPr>
          <p:spPr bwMode="auto">
            <a:xfrm>
              <a:off x="857224" y="285728"/>
              <a:ext cx="60960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 baseline="30000">
                  <a:latin typeface="Verdana" pitchFamily="34" charset="0"/>
                  <a:ea typeface="Verdana" pitchFamily="34" charset="0"/>
                  <a:cs typeface="Verdana" pitchFamily="34" charset="0"/>
                </a:rPr>
                <a:t>Городской округ Солнечногорск</a:t>
              </a:r>
              <a:endParaRPr lang="ru-RU" sz="1100" b="1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85794"/>
            <a:ext cx="8229600" cy="285752"/>
          </a:xfrm>
        </p:spPr>
        <p:txBody>
          <a:bodyPr/>
          <a:lstStyle/>
          <a:p>
            <a:pPr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Информация о предоставленных льготах по налогу на имущество в городском округе Солнечногорск в 2022 году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2896567"/>
              </p:ext>
            </p:extLst>
          </p:nvPr>
        </p:nvGraphicFramePr>
        <p:xfrm>
          <a:off x="411480" y="1357297"/>
          <a:ext cx="8089610" cy="419330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7018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877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82498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solidFill>
                            <a:schemeClr val="tx1"/>
                          </a:solidFill>
                        </a:rPr>
                        <a:t>Ставка налога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</a:rPr>
                        <a:t>Льготы по Налогу на имущество физических лиц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10807">
                <a:tc>
                  <a:txBody>
                    <a:bodyPr/>
                    <a:lstStyle/>
                    <a:p>
                      <a:pPr algn="just"/>
                      <a:r>
                        <a:rPr lang="ru-RU" sz="800" dirty="0"/>
                        <a:t>Налоговые ставки устанавливаются в размерах от 0,1% до 2% от кадастровой стоимости объекта в зависимости от вида имущества</a:t>
                      </a:r>
                    </a:p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dirty="0"/>
                        <a:t>Освободить от уплаты налога на имущество физических лиц следующие категории налогоплательщиков:</a:t>
                      </a:r>
                    </a:p>
                    <a:p>
                      <a:pPr algn="just"/>
                      <a:r>
                        <a:rPr lang="ru-RU" sz="800" dirty="0"/>
                        <a:t>- Одного из родителей в многодетной малоимущей семье, имеющих трех и более несовершеннолетних детей, среднедушевой доход которых ниже величины прожиточного минимума, установленной в Московской области на душу населения;</a:t>
                      </a:r>
                    </a:p>
                    <a:p>
                      <a:pPr algn="just"/>
                      <a:r>
                        <a:rPr lang="ru-RU" sz="800" dirty="0"/>
                        <a:t>- Одиноких родителей , имеющих детей до 18 лет включительно, состоящих на учете в Солнечногорском управлении социальной защиты населения Министерства социального развития Московской области;</a:t>
                      </a:r>
                    </a:p>
                    <a:p>
                      <a:pPr algn="just"/>
                      <a:r>
                        <a:rPr lang="ru-RU" sz="800" dirty="0"/>
                        <a:t>- детей сирот и детей, оставшихся без попечения родителей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grpSp>
          <p:nvGrpSpPr>
            <p:cNvPr id="3" name="Группа 27"/>
            <p:cNvGrpSpPr>
              <a:grpSpLocks/>
            </p:cNvGrpSpPr>
            <p:nvPr/>
          </p:nvGrpSpPr>
          <p:grpSpPr bwMode="auto">
            <a:xfrm>
              <a:off x="0" y="214290"/>
              <a:ext cx="9144000" cy="6643710"/>
              <a:chOff x="0" y="214290"/>
              <a:chExt cx="9144000" cy="6643710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2509" name="Рисунок 8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Прямоугольник 14"/>
              <p:cNvSpPr/>
              <p:nvPr/>
            </p:nvSpPr>
            <p:spPr>
              <a:xfrm>
                <a:off x="0" y="6786563"/>
                <a:ext cx="9144000" cy="714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62507" name="Прямоугольник 6"/>
            <p:cNvSpPr>
              <a:spLocks noChangeArrowheads="1"/>
            </p:cNvSpPr>
            <p:nvPr/>
          </p:nvSpPr>
          <p:spPr bwMode="auto">
            <a:xfrm>
              <a:off x="857224" y="285728"/>
              <a:ext cx="60960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 baseline="30000">
                  <a:latin typeface="Verdana" pitchFamily="34" charset="0"/>
                  <a:ea typeface="Verdana" pitchFamily="34" charset="0"/>
                  <a:cs typeface="Verdana" pitchFamily="34" charset="0"/>
                </a:rPr>
                <a:t>Городской округ Солнечногорск</a:t>
              </a:r>
              <a:endParaRPr lang="ru-RU" sz="1100" b="1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85794"/>
            <a:ext cx="8229600" cy="285752"/>
          </a:xfrm>
        </p:spPr>
        <p:txBody>
          <a:bodyPr/>
          <a:lstStyle/>
          <a:p>
            <a:pPr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Объем выпадающих доходов в городском округе Солнечногорск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4348" y="1214422"/>
            <a:ext cx="321471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latin typeface="+mn-lt"/>
                <a:cs typeface="Times New Roman" panose="02020603050405020304" pitchFamily="18" charset="0"/>
              </a:rPr>
              <a:t>Оценка эффективности налоговых расходов проводится в соответствии с основными положениями постановления Правительства Российской Федерации от 22.06.2019 г. № 796                «Об общих требованиях к оценке налоговых льгот (налоговых расходов) субъектов Российской Федерации и муниципальных образований» (далее – методические рекомендации Минфина России), также порядка формирования перечня налоговых расходов городского округа Солнечногорск Московской области и оценки налоговых расходов городского округа Солнечногорск Московской области, утвержденного Постановлением Администрации городского округа Солнечногорск        от 13.05.2020 №821.</a:t>
            </a:r>
          </a:p>
          <a:p>
            <a:pPr algn="just"/>
            <a:r>
              <a:rPr lang="ru-RU" sz="1000" dirty="0">
                <a:latin typeface="+mn-lt"/>
              </a:rPr>
              <a:t>	</a:t>
            </a:r>
            <a:r>
              <a:rPr lang="ru-RU" sz="1000" dirty="0">
                <a:latin typeface="+mn-lt"/>
                <a:cs typeface="Times New Roman" panose="02020603050405020304" pitchFamily="18" charset="0"/>
              </a:rPr>
              <a:t>В ходе проведения оценки эффективности налоговых расходов осуществлялась оценка целесообразности (</a:t>
            </a:r>
            <a:r>
              <a:rPr lang="ru-RU" sz="1000" dirty="0" err="1">
                <a:latin typeface="+mn-lt"/>
                <a:cs typeface="Times New Roman" panose="02020603050405020304" pitchFamily="18" charset="0"/>
              </a:rPr>
              <a:t>востребованность</a:t>
            </a:r>
            <a:r>
              <a:rPr lang="ru-RU" sz="1000" dirty="0">
                <a:latin typeface="+mn-lt"/>
                <a:cs typeface="Times New Roman" panose="02020603050405020304" pitchFamily="18" charset="0"/>
              </a:rPr>
              <a:t> налоговых расходов, соответствие их целям соответствующих муниципальных программ и (или) целям социально-экономической политики) и их результативности (оценка бюджетной эффективности).</a:t>
            </a:r>
            <a:endParaRPr lang="ru-RU" sz="1000" dirty="0">
              <a:latin typeface="+mn-lt"/>
            </a:endParaRPr>
          </a:p>
        </p:txBody>
      </p:sp>
      <p:graphicFrame>
        <p:nvGraphicFramePr>
          <p:cNvPr id="19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35191949"/>
              </p:ext>
            </p:extLst>
          </p:nvPr>
        </p:nvGraphicFramePr>
        <p:xfrm>
          <a:off x="4214809" y="1214421"/>
          <a:ext cx="4572032" cy="53335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56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5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35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135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0683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solidFill>
                            <a:schemeClr val="tx1"/>
                          </a:solidFill>
                        </a:rPr>
                        <a:t>№ п/п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solidFill>
                            <a:schemeClr val="tx1"/>
                          </a:solidFill>
                        </a:rPr>
                        <a:t>Наименование налоговых льгот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solidFill>
                            <a:schemeClr val="tx1"/>
                          </a:solidFill>
                        </a:rPr>
                        <a:t>Правовое основание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solidFill>
                            <a:schemeClr val="tx1"/>
                          </a:solidFill>
                        </a:rPr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266">
                <a:tc gridSpan="5"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n-lt"/>
                          <a:cs typeface="Times New Roman" panose="02020603050405020304" pitchFamily="18" charset="0"/>
                        </a:rPr>
                        <a:t>1. ЗЕМЕЛЬНЫЙ НАЛОГ (тыс. руб.)</a:t>
                      </a:r>
                      <a:endParaRPr lang="ru-RU" sz="9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548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+mn-lt"/>
                          <a:cs typeface="Times New Roman" panose="02020603050405020304" pitchFamily="18" charset="0"/>
                        </a:rPr>
                        <a:t>1.1 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+mn-lt"/>
                          <a:cs typeface="Times New Roman" panose="02020603050405020304" pitchFamily="18" charset="0"/>
                        </a:rPr>
                        <a:t>Льготы налогоплательщикам-юридическим лицам в соответствии с НПА</a:t>
                      </a:r>
                    </a:p>
                    <a:p>
                      <a:pPr algn="ctr"/>
                      <a:endParaRPr lang="ru-RU" sz="9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n-lt"/>
                          <a:cs typeface="Times New Roman" panose="02020603050405020304" pitchFamily="18" charset="0"/>
                        </a:rPr>
                        <a:t>установленные решением Совета депутатов городского округа Солнечногорск от 26.11.2019 № 213/13   (с изменениями)</a:t>
                      </a:r>
                    </a:p>
                    <a:p>
                      <a:pPr algn="ctr"/>
                      <a:endParaRPr lang="ru-RU" sz="9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n-lt"/>
                          <a:cs typeface="Times New Roman" panose="02020603050405020304" pitchFamily="18" charset="0"/>
                        </a:rPr>
                        <a:t>41 212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n-lt"/>
                          <a:cs typeface="Times New Roman" panose="02020603050405020304" pitchFamily="18" charset="0"/>
                        </a:rPr>
                        <a:t>42 956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3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1.2 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Льготы налогоплательщикам- физическим лицам в соответствии с НПА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8056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2 829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3 824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2365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 НАЛОГ НА ИМУЩЕСТВО ФИЗИЧЕСКИХ ЛИЦ (тыс. руб.) 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56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2.1 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Льготы налогоплательщиками-физическим лицам в соответствии с НПА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установленные решением Совета депутатов городского округа Солнечногорск от 26 ноября 2019 г.           </a:t>
                      </a:r>
                      <a:r>
                        <a:rPr lang="ru-RU" sz="900" dirty="0">
                          <a:latin typeface="+mn-lt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212/13                          (с изменениями)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116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3296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ИТОГО налоговых льгот, предоставляемых в соответствии с решениями, принятыми органами городского округа Солнечногорск Московской области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44 146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46 896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71501"/>
            <a:ext cx="7199313" cy="428608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Динамика и структура безвозмездных поступлений в бюджет городского округа Солнечногорск за 2021-2022 годы</a:t>
            </a:r>
          </a:p>
        </p:txBody>
      </p:sp>
      <p:graphicFrame>
        <p:nvGraphicFramePr>
          <p:cNvPr id="10492" name="Group 2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67151651"/>
              </p:ext>
            </p:extLst>
          </p:nvPr>
        </p:nvGraphicFramePr>
        <p:xfrm>
          <a:off x="571500" y="4286250"/>
          <a:ext cx="8353425" cy="100584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78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1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74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9547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Год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Дотации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Субсидии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Субвенции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Иные межбюджетные трансферты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Прочие безвозмездные поступления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2021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55 401,0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1 169 051,2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2 187 526,8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515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174,4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2 370 723,4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2 482 716,0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624 153,4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0334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3021138"/>
              </p:ext>
            </p:extLst>
          </p:nvPr>
        </p:nvGraphicFramePr>
        <p:xfrm>
          <a:off x="642938" y="5929313"/>
          <a:ext cx="8137525" cy="49498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44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Уточненный план на 2022 год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Исполнение в 2022 году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% исполнения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5 616 051,4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5 434 615,9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</a:rPr>
                        <a:t>96,8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3367" name="Text Box 95"/>
          <p:cNvSpPr txBox="1">
            <a:spLocks noChangeArrowheads="1"/>
          </p:cNvSpPr>
          <p:nvPr/>
        </p:nvSpPr>
        <p:spPr bwMode="auto">
          <a:xfrm>
            <a:off x="2000250" y="5500688"/>
            <a:ext cx="532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>
              <a:latin typeface="Arial" charset="0"/>
            </a:endParaRPr>
          </a:p>
        </p:txBody>
      </p:sp>
      <p:sp>
        <p:nvSpPr>
          <p:cNvPr id="13368" name="Text Box 96"/>
          <p:cNvSpPr txBox="1">
            <a:spLocks noChangeArrowheads="1"/>
          </p:cNvSpPr>
          <p:nvPr/>
        </p:nvSpPr>
        <p:spPr bwMode="auto">
          <a:xfrm>
            <a:off x="1643063" y="5572125"/>
            <a:ext cx="6048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latin typeface="Times New Roman" pitchFamily="18" charset="0"/>
              </a:rPr>
              <a:t>Безвозмездные поступления в 2022 году</a:t>
            </a:r>
          </a:p>
        </p:txBody>
      </p:sp>
      <p:sp>
        <p:nvSpPr>
          <p:cNvPr id="13369" name="Text Box 98"/>
          <p:cNvSpPr txBox="1">
            <a:spLocks noChangeArrowheads="1"/>
          </p:cNvSpPr>
          <p:nvPr/>
        </p:nvSpPr>
        <p:spPr bwMode="auto">
          <a:xfrm>
            <a:off x="7929563" y="4000500"/>
            <a:ext cx="8651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Times New Roman" pitchFamily="18" charset="0"/>
              </a:rPr>
              <a:t>(тыс.руб.)</a:t>
            </a:r>
          </a:p>
        </p:txBody>
      </p:sp>
      <p:graphicFrame>
        <p:nvGraphicFramePr>
          <p:cNvPr id="19" name="Диаграмма 8"/>
          <p:cNvGraphicFramePr>
            <a:graphicFrameLocks/>
          </p:cNvGraphicFramePr>
          <p:nvPr/>
        </p:nvGraphicFramePr>
        <p:xfrm>
          <a:off x="571472" y="1000108"/>
          <a:ext cx="8143875" cy="3143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3370" name="Группа 20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grpSp>
          <p:nvGrpSpPr>
            <p:cNvPr id="13371" name="Группа 27"/>
            <p:cNvGrpSpPr>
              <a:grpSpLocks/>
            </p:cNvGrpSpPr>
            <p:nvPr/>
          </p:nvGrpSpPr>
          <p:grpSpPr bwMode="auto">
            <a:xfrm>
              <a:off x="0" y="214290"/>
              <a:ext cx="9144000" cy="6643710"/>
              <a:chOff x="0" y="214290"/>
              <a:chExt cx="9144000" cy="6643710"/>
            </a:xfrm>
          </p:grpSpPr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3374" name="Рисунок 8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" name="Прямоугольник 15"/>
              <p:cNvSpPr/>
              <p:nvPr/>
            </p:nvSpPr>
            <p:spPr>
              <a:xfrm>
                <a:off x="0" y="6786563"/>
                <a:ext cx="9144000" cy="714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13372" name="Прямоугольник 6"/>
            <p:cNvSpPr>
              <a:spLocks noChangeArrowheads="1"/>
            </p:cNvSpPr>
            <p:nvPr/>
          </p:nvSpPr>
          <p:spPr bwMode="auto">
            <a:xfrm>
              <a:off x="857224" y="285728"/>
              <a:ext cx="60960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 baseline="30000">
                  <a:latin typeface="Verdana" pitchFamily="34" charset="0"/>
                  <a:ea typeface="Verdana" pitchFamily="34" charset="0"/>
                  <a:cs typeface="Verdana" pitchFamily="34" charset="0"/>
                </a:rPr>
                <a:t>Городской округ Солнечногорск</a:t>
              </a:r>
              <a:endParaRPr lang="ru-RU" sz="1100" b="1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Группа 27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19460" name="Прямоугольник 6"/>
            <p:cNvSpPr>
              <a:spLocks noChangeArrowheads="1"/>
            </p:cNvSpPr>
            <p:nvPr/>
          </p:nvSpPr>
          <p:spPr bwMode="auto">
            <a:xfrm>
              <a:off x="714348" y="214290"/>
              <a:ext cx="6096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 baseline="30000">
                  <a:latin typeface="Verdana" pitchFamily="34" charset="0"/>
                  <a:ea typeface="Verdana" pitchFamily="34" charset="0"/>
                  <a:cs typeface="Verdana" pitchFamily="34" charset="0"/>
                </a:rPr>
                <a:t>Городской округ Солнечногорск</a:t>
              </a:r>
              <a:endParaRPr lang="ru-RU" sz="1600" b="1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75" y="500063"/>
              <a:ext cx="8215313" cy="158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462" name="Рисунок 8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20" y="214290"/>
              <a:ext cx="357190" cy="438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Прямоугольник 26"/>
            <p:cNvSpPr/>
            <p:nvPr/>
          </p:nvSpPr>
          <p:spPr>
            <a:xfrm>
              <a:off x="0" y="6786563"/>
              <a:ext cx="9144000" cy="714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642938"/>
            <a:ext cx="8229600" cy="5429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800" b="1" dirty="0">
                <a:latin typeface="Calibri" pitchFamily="34" charset="0"/>
              </a:rPr>
              <a:t>«БЮДЖЕТ ДЛЯ ГРАЖДАН»</a:t>
            </a:r>
            <a:br>
              <a:rPr lang="ru-RU" sz="1800" b="1" dirty="0">
                <a:latin typeface="Calibri" pitchFamily="34" charset="0"/>
              </a:rPr>
            </a:br>
            <a:r>
              <a:rPr lang="ru-RU" sz="1400" b="1" dirty="0">
                <a:latin typeface="Calibri" pitchFamily="34" charset="0"/>
              </a:rPr>
              <a:t/>
            </a:r>
            <a:br>
              <a:rPr lang="ru-RU" sz="1400" b="1" dirty="0">
                <a:latin typeface="Calibri" pitchFamily="34" charset="0"/>
              </a:rPr>
            </a:br>
            <a:r>
              <a:rPr lang="ru-RU" sz="1800" dirty="0">
                <a:latin typeface="Calibri" pitchFamily="34" charset="0"/>
              </a:rPr>
              <a:t/>
            </a:r>
            <a:br>
              <a:rPr lang="ru-RU" sz="1800" dirty="0">
                <a:latin typeface="Calibri" pitchFamily="34" charset="0"/>
              </a:rPr>
            </a:br>
            <a:r>
              <a:rPr lang="ru-RU" sz="1800" dirty="0">
                <a:latin typeface="Calibri" pitchFamily="34" charset="0"/>
              </a:rPr>
              <a:t>Представляем «Бюджет для граждан», в котором в доступной форме изложено, на какие цели и в каком объеме направляются бюджетные ресурсы, каких результатов предполагается достичь и какие уже достигнуты. Жители округа должны не только знать, но и иметь возможность сделать выводы об эффективности расходов и их целевом использовании.</a:t>
            </a:r>
            <a:br>
              <a:rPr lang="ru-RU" sz="1800" dirty="0">
                <a:latin typeface="Calibri" pitchFamily="34" charset="0"/>
              </a:rPr>
            </a:br>
            <a:r>
              <a:rPr lang="ru-RU" sz="1800" dirty="0">
                <a:latin typeface="Calibri" pitchFamily="34" charset="0"/>
              </a:rPr>
              <a:t/>
            </a:r>
            <a:br>
              <a:rPr lang="ru-RU" sz="1800" dirty="0">
                <a:latin typeface="Calibri" pitchFamily="34" charset="0"/>
              </a:rPr>
            </a:br>
            <a:r>
              <a:rPr lang="ru-RU" sz="1800" dirty="0">
                <a:latin typeface="Calibri" pitchFamily="34" charset="0"/>
              </a:rPr>
              <a:t>«Бюджет для граждан» разработан для ознакомления жителей округа с основными целями, задачами и приоритетами бюджетной и налоговой политики, обоснованиями бюджетных расходов и результатами использования бюджетных средств.</a:t>
            </a:r>
            <a:br>
              <a:rPr lang="ru-RU" sz="1800" dirty="0">
                <a:latin typeface="Calibri" pitchFamily="34" charset="0"/>
              </a:rPr>
            </a:br>
            <a:r>
              <a:rPr lang="ru-RU" sz="1800" dirty="0">
                <a:latin typeface="Calibri" pitchFamily="34" charset="0"/>
              </a:rPr>
              <a:t/>
            </a:r>
            <a:br>
              <a:rPr lang="ru-RU" sz="1800" dirty="0">
                <a:latin typeface="Calibri" pitchFamily="34" charset="0"/>
              </a:rPr>
            </a:br>
            <a:r>
              <a:rPr lang="ru-RU" sz="1800" dirty="0">
                <a:latin typeface="Calibri" pitchFamily="34" charset="0"/>
              </a:rPr>
              <a:t>Для граждан представлены показатели бюджета городского округа Солнечногорск за 2022 году в виде графиков, диаграмм и числовых значений, чтобы каждый без труда мог понять каким образом формировались доходы и в каком объеме проводились расходы.</a:t>
            </a:r>
            <a:br>
              <a:rPr lang="ru-RU" sz="1800" dirty="0">
                <a:latin typeface="Calibri" pitchFamily="34" charset="0"/>
              </a:rPr>
            </a:br>
            <a:r>
              <a:rPr lang="ru-RU" sz="1800" dirty="0">
                <a:latin typeface="Calibri" pitchFamily="34" charset="0"/>
              </a:rPr>
              <a:t/>
            </a:r>
            <a:br>
              <a:rPr lang="ru-RU" sz="1800" dirty="0">
                <a:latin typeface="Calibri" pitchFamily="34" charset="0"/>
              </a:rPr>
            </a:br>
            <a:r>
              <a:rPr lang="ru-RU" sz="1800" dirty="0">
                <a:latin typeface="Calibri" pitchFamily="34" charset="0"/>
              </a:rPr>
              <a:t>«Бюджет для граждан» нацелен на получение обратной связи от граждан, которым интересны современные проблемы муниципальных финансов в городском округе Солнечногорск.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571500"/>
            <a:ext cx="8229600" cy="454025"/>
          </a:xfrm>
        </p:spPr>
        <p:txBody>
          <a:bodyPr/>
          <a:lstStyle/>
          <a:p>
            <a:pPr eaLnBrk="1" hangingPunct="1"/>
            <a:r>
              <a:rPr lang="ru-RU" sz="16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Сведения о расходах бюджета округа по разделам и подразделам классификации расходов за 2022 год</a:t>
            </a:r>
          </a:p>
        </p:txBody>
      </p:sp>
      <p:graphicFrame>
        <p:nvGraphicFramePr>
          <p:cNvPr id="23701" name="Group 149"/>
          <p:cNvGraphicFramePr>
            <a:graphicFrameLocks noGrp="1"/>
          </p:cNvGraphicFramePr>
          <p:nvPr/>
        </p:nvGraphicFramePr>
        <p:xfrm>
          <a:off x="428596" y="1285860"/>
          <a:ext cx="8280400" cy="86892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400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04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98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30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1180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Наименование раздела, подраздела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Исполнение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2021 год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2022 год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План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Исполнение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% исполнения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ИТОГО расходов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/>
                        <a:t>8 729 300,5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11 457 675,7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11 020 535,4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96,2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3749" name="Group 197"/>
          <p:cNvGraphicFramePr>
            <a:graphicFrameLocks noGrp="1"/>
          </p:cNvGraphicFramePr>
          <p:nvPr/>
        </p:nvGraphicFramePr>
        <p:xfrm>
          <a:off x="428596" y="2285992"/>
          <a:ext cx="8280400" cy="425005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400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1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85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22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317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Наименование раздела, подраздела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Исполнение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2021 год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2022 год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План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Исполнение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% исполнения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ОБЩЕГОСУДАРСТВЕННЫЕ ВОПРОСЫ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1 265 884,9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100" b="1" baseline="0" dirty="0">
                          <a:latin typeface="+mn-lt"/>
                          <a:ea typeface="Times New Roman"/>
                          <a:cs typeface="Times New Roman"/>
                        </a:rPr>
                        <a:t> 375 249,9</a:t>
                      </a:r>
                      <a:endParaRPr lang="ru-RU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1 330 977,6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96,8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3 365,7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3 234,2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3 324,2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Функционирование законодательных (представительных органов государственной власти и представительных органов муниципальных образований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18 200,7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21 960,0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21</a:t>
                      </a:r>
                      <a:r>
                        <a:rPr lang="ru-RU" sz="1100" baseline="0" dirty="0">
                          <a:latin typeface="+mn-lt"/>
                          <a:ea typeface="Times New Roman"/>
                          <a:cs typeface="Times New Roman"/>
                        </a:rPr>
                        <a:t> 747,8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99,0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 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492 200,6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519 009,5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510 647,7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98,4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 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61 407,1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66 144,0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64 681,9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97,8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Резервные фонды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2 000,0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Другие общегосударственные вопросы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690 710,8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762 902,2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730 666,1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95,8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9779" name="Text Box 165"/>
          <p:cNvSpPr txBox="1">
            <a:spLocks noChangeArrowheads="1"/>
          </p:cNvSpPr>
          <p:nvPr/>
        </p:nvSpPr>
        <p:spPr bwMode="auto">
          <a:xfrm>
            <a:off x="7858148" y="1000108"/>
            <a:ext cx="8651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dirty="0">
                <a:latin typeface="Times New Roman" pitchFamily="18" charset="0"/>
              </a:rPr>
              <a:t>(тыс.руб.)</a:t>
            </a:r>
          </a:p>
        </p:txBody>
      </p:sp>
      <p:grpSp>
        <p:nvGrpSpPr>
          <p:cNvPr id="29780" name="Группа 20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grpSp>
          <p:nvGrpSpPr>
            <p:cNvPr id="29781" name="Группа 27"/>
            <p:cNvGrpSpPr>
              <a:grpSpLocks/>
            </p:cNvGrpSpPr>
            <p:nvPr/>
          </p:nvGrpSpPr>
          <p:grpSpPr bwMode="auto">
            <a:xfrm>
              <a:off x="0" y="214290"/>
              <a:ext cx="9144000" cy="6643710"/>
              <a:chOff x="0" y="214290"/>
              <a:chExt cx="9144000" cy="6643710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9784" name="Рисунок 8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" name="Прямоугольник 11"/>
              <p:cNvSpPr/>
              <p:nvPr/>
            </p:nvSpPr>
            <p:spPr>
              <a:xfrm>
                <a:off x="0" y="6786563"/>
                <a:ext cx="9144000" cy="714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29782" name="Прямоугольник 6"/>
            <p:cNvSpPr>
              <a:spLocks noChangeArrowheads="1"/>
            </p:cNvSpPr>
            <p:nvPr/>
          </p:nvSpPr>
          <p:spPr bwMode="auto">
            <a:xfrm>
              <a:off x="857224" y="285728"/>
              <a:ext cx="60960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>
                  <a:latin typeface="Times New Roman" pitchFamily="18" charset="0"/>
                </a:rPr>
                <a:t>Сведения о расходах бюджета по разделам и подразделам классификации расходов</a:t>
              </a:r>
              <a:endParaRPr lang="ru-RU" sz="1100" b="1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38" name="Group 162"/>
          <p:cNvGraphicFramePr>
            <a:graphicFrameLocks noGrp="1"/>
          </p:cNvGraphicFramePr>
          <p:nvPr/>
        </p:nvGraphicFramePr>
        <p:xfrm>
          <a:off x="285721" y="857227"/>
          <a:ext cx="8534430" cy="546982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3829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04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52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27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229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384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Наименование раздела, подраздела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Исполнение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2021 год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2022 год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3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План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Исполнение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% исполнения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3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НАЦИОНАЛЬНАЯ ОБОРОНА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28,8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70,4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70,4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7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Мобилизационная подготовка экономики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28,8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70,4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70,4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1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118 416,7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147 505,2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145 804,5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98,9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1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Защита населения и территории от последствий чрезвычайных ситуаций природного и техногенного характера, гражданская оборона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105,222,7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138 781,7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137 200,9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98,9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13 194,0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8 723,5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8 603,6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98,6</a:t>
                      </a:r>
                      <a:endParaRPr lang="ru-RU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3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НАЦИОНАЛЬНАЯ ЭКОНОМИКА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507 263,5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446 749,2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400 274,7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89,6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3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Сельское хозяйство и рыболовство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5 875,8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5 666,0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5 654,6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99,8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3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Водное хозяйство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1 141,9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3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Транспорт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42 574,1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12 870,2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12 870,2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3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Дорожное хозяйство (дорожные фонды)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409 103,8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372 811,6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328 057,6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88,0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3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Связь и информатика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13 347,9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13 756,1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12 391,8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90,1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897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Другие вопросы в области национальной экономики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13 347,9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41 645,4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41 300,6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99,2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grpSp>
        <p:nvGrpSpPr>
          <p:cNvPr id="30804" name="Группа 20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grpSp>
          <p:nvGrpSpPr>
            <p:cNvPr id="30805" name="Группа 27"/>
            <p:cNvGrpSpPr>
              <a:grpSpLocks/>
            </p:cNvGrpSpPr>
            <p:nvPr/>
          </p:nvGrpSpPr>
          <p:grpSpPr bwMode="auto">
            <a:xfrm>
              <a:off x="0" y="214290"/>
              <a:ext cx="9144000" cy="6643710"/>
              <a:chOff x="0" y="214290"/>
              <a:chExt cx="9144000" cy="6643710"/>
            </a:xfrm>
          </p:grpSpPr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0808" name="Рисунок 8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Прямоугольник 18"/>
              <p:cNvSpPr/>
              <p:nvPr/>
            </p:nvSpPr>
            <p:spPr>
              <a:xfrm>
                <a:off x="0" y="6786563"/>
                <a:ext cx="9144000" cy="714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30806" name="Прямоугольник 6"/>
            <p:cNvSpPr>
              <a:spLocks noChangeArrowheads="1"/>
            </p:cNvSpPr>
            <p:nvPr/>
          </p:nvSpPr>
          <p:spPr bwMode="auto">
            <a:xfrm>
              <a:off x="857224" y="285728"/>
              <a:ext cx="60960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>
                  <a:latin typeface="Times New Roman" pitchFamily="18" charset="0"/>
                </a:rPr>
                <a:t>Сведения о расходах бюджета по разделам и подразделам классификации расходов</a:t>
              </a:r>
              <a:endParaRPr lang="ru-RU" sz="1100" b="1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829" name="Group 229"/>
          <p:cNvGraphicFramePr>
            <a:graphicFrameLocks noGrp="1"/>
          </p:cNvGraphicFramePr>
          <p:nvPr/>
        </p:nvGraphicFramePr>
        <p:xfrm>
          <a:off x="285721" y="857232"/>
          <a:ext cx="8572530" cy="545728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3978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64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10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78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293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459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Наименование раздела, подраздела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Исполнение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2021 год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2022 год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15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План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Исполнение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% исполнения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ЖИЛИЩНО-КОММУНАЛЬНОЕ ХОЗЯЙСТВО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1 782 852,7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2 508 143,4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2 310</a:t>
                      </a:r>
                      <a:r>
                        <a:rPr lang="ru-RU" sz="1100" b="1" baseline="0" dirty="0">
                          <a:latin typeface="+mn-lt"/>
                          <a:ea typeface="Times New Roman"/>
                          <a:cs typeface="Times New Roman"/>
                        </a:rPr>
                        <a:t> 820,9</a:t>
                      </a:r>
                      <a:endParaRPr lang="ru-RU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92,1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7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Жилищное хозяйство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93 241,1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362 168,7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331 169,9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91,4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7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Коммунальное хозяйство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568  260,8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1 016 359,4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934 016,0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91,9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Благоустройство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1 101 155,6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1 129 276,3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1 045 635,0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92,6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6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Другие вопросы в области жилищно-коммунального хозяйства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20 195,2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339,0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1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ОХРАНА ОКРУЖАЮЩЕЙ СРЕДЫ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100" b="1" baseline="0" dirty="0">
                          <a:latin typeface="+mn-lt"/>
                          <a:ea typeface="Times New Roman"/>
                          <a:cs typeface="Times New Roman"/>
                        </a:rPr>
                        <a:t> 318,8</a:t>
                      </a:r>
                      <a:endParaRPr lang="ru-RU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922 602,6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915 908,7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99,3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4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Сбор, удаление отходов и очистка сточных вод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883 772,5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883 713,8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96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Другие вопросы в области охраны окружающей среды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100" b="0" baseline="0" dirty="0">
                          <a:latin typeface="+mn-lt"/>
                          <a:ea typeface="Times New Roman"/>
                          <a:cs typeface="Times New Roman"/>
                        </a:rPr>
                        <a:t> 318,8</a:t>
                      </a:r>
                      <a:endParaRPr lang="ru-RU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+mn-lt"/>
                          <a:ea typeface="Times New Roman"/>
                          <a:cs typeface="Times New Roman"/>
                        </a:rPr>
                        <a:t>38 830,1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+mn-lt"/>
                          <a:ea typeface="Times New Roman"/>
                          <a:cs typeface="Times New Roman"/>
                        </a:rPr>
                        <a:t>32 194,8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+mn-lt"/>
                          <a:ea typeface="Times New Roman"/>
                          <a:cs typeface="Times New Roman"/>
                        </a:rPr>
                        <a:t>82,9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1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ОБРАЗОВАНИЕ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4 086 936,7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5 131 807,9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4 997 263,4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97,4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1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Дошкольное образование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1 098 045,5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1 653 705,2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1 644 336,6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99,4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1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Общее образование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2 452</a:t>
                      </a:r>
                      <a:r>
                        <a:rPr lang="ru-RU" sz="1100" baseline="0" dirty="0">
                          <a:latin typeface="+mn-lt"/>
                          <a:ea typeface="Times New Roman"/>
                          <a:cs typeface="Times New Roman"/>
                        </a:rPr>
                        <a:t> 975,8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2 937 766,3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2 825 973,8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96,2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1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Дополнительное образование детей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265 056,3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280 970,9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274 637,4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97,8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1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Молодежная политика и оздоровление детей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85 501,4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85 340,0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85 255,0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01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Другие вопросы в области образования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185 357,8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174 025,5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167 060,6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96,0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pSp>
        <p:nvGrpSpPr>
          <p:cNvPr id="31852" name="Группа 20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grpSp>
          <p:nvGrpSpPr>
            <p:cNvPr id="31853" name="Группа 27"/>
            <p:cNvGrpSpPr>
              <a:grpSpLocks/>
            </p:cNvGrpSpPr>
            <p:nvPr/>
          </p:nvGrpSpPr>
          <p:grpSpPr bwMode="auto">
            <a:xfrm>
              <a:off x="0" y="214290"/>
              <a:ext cx="9144000" cy="6643710"/>
              <a:chOff x="0" y="214290"/>
              <a:chExt cx="9144000" cy="6643710"/>
            </a:xfrm>
          </p:grpSpPr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1856" name="Рисунок 8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Прямоугольник 8"/>
              <p:cNvSpPr/>
              <p:nvPr/>
            </p:nvSpPr>
            <p:spPr>
              <a:xfrm>
                <a:off x="0" y="6786563"/>
                <a:ext cx="9144000" cy="714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31854" name="Прямоугольник 6"/>
            <p:cNvSpPr>
              <a:spLocks noChangeArrowheads="1"/>
            </p:cNvSpPr>
            <p:nvPr/>
          </p:nvSpPr>
          <p:spPr bwMode="auto">
            <a:xfrm>
              <a:off x="857224" y="285728"/>
              <a:ext cx="60960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>
                  <a:latin typeface="Times New Roman" pitchFamily="18" charset="0"/>
                </a:rPr>
                <a:t>Сведения о расходах бюджета по разделам и подразделам классификации расходов</a:t>
              </a:r>
              <a:endParaRPr lang="ru-RU" sz="1100" b="1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911" name="Group 287"/>
          <p:cNvGraphicFramePr>
            <a:graphicFrameLocks noGrp="1"/>
          </p:cNvGraphicFramePr>
          <p:nvPr/>
        </p:nvGraphicFramePr>
        <p:xfrm>
          <a:off x="285720" y="857236"/>
          <a:ext cx="8572560" cy="557216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9349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45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0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42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480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50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Наименование раздела, подраздела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Исполнение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2021 год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2022 год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3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План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Исполнение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% исполнения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3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КУЛЬТУРА И КИНЕМАТОГРАФИЯ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468 436,6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432 750,7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432 092,2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99,9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3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Культура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450 906,3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414 895,0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414 390,3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99,9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1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Другие вопросы в области культуры, кинематографии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17 530,4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17 855,7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17 701,9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99,1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66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СОЦИАЛЬНАЯ ПОЛИТИКА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136 100,3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226 850,1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221 703,7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97,7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3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Пенсионное обеспечение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17 245,0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18 000,0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17 917,5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99,5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3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Социальное обеспечение населения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62 233,5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46 956,1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46 321,9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98,7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1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Охрана семьи и детства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56</a:t>
                      </a:r>
                      <a:r>
                        <a:rPr lang="ru-RU" sz="1100" baseline="0" dirty="0">
                          <a:latin typeface="+mn-lt"/>
                          <a:ea typeface="Times New Roman"/>
                          <a:cs typeface="Times New Roman"/>
                        </a:rPr>
                        <a:t> 621,8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161 894,0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157 464,2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97,3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81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ФИЗИЧЕСКАЯ КУЛЬТУРА И СПОРТ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191 054,2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206 946,7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206 735,8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81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Физическая культура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161 356,0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173 592,6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173 583,9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81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Массовый спорт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4 190,9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4 479,2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4 477,1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99,9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9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Другие вопросы в области физической культуры и спорта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25 507,2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28 875,0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28</a:t>
                      </a:r>
                      <a:r>
                        <a:rPr lang="ru-RU" sz="1100" baseline="0" dirty="0">
                          <a:latin typeface="+mn-lt"/>
                          <a:ea typeface="Times New Roman"/>
                          <a:cs typeface="Times New Roman"/>
                        </a:rPr>
                        <a:t> 674,8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99,3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3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СРЕДСТВА МАССОВОЙ ИНФОРМАЦИИ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66 004,8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56 810,0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56 723,6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99,9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3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Телевидение и радиовещание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45 849,9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36 560,0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36 558,6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81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Периодическая печать и издательства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20 154,9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20 250,0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20 165,0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99,6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449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ОБСЛУЖИВАНИЕ ГОСУДАРСТВЕННОГО И МУНИЦИПАЛЬНОГО ДОЛГА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96 002,5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2 160,0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2 160,0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449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ПРОЧИЕ МЕЖБЮДЖЕТНЫЕ ТРАНСФЕРТЫ ОБЩЕГО ХАРАКТЕРА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+mn-lt"/>
                          <a:ea typeface="Times New Roman"/>
                          <a:cs typeface="Times New Roman"/>
                        </a:rPr>
                        <a:t>96 002,5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+mn-lt"/>
                          <a:ea typeface="Times New Roman"/>
                          <a:cs typeface="Times New Roman"/>
                        </a:rPr>
                        <a:t>2 160,0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+mn-lt"/>
                          <a:ea typeface="Times New Roman"/>
                          <a:cs typeface="Times New Roman"/>
                        </a:rPr>
                        <a:t>2 160,0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+mn-lt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grpSp>
        <p:nvGrpSpPr>
          <p:cNvPr id="32888" name="Группа 20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grpSp>
          <p:nvGrpSpPr>
            <p:cNvPr id="32889" name="Группа 27"/>
            <p:cNvGrpSpPr>
              <a:grpSpLocks/>
            </p:cNvGrpSpPr>
            <p:nvPr/>
          </p:nvGrpSpPr>
          <p:grpSpPr bwMode="auto">
            <a:xfrm>
              <a:off x="0" y="214290"/>
              <a:ext cx="9144000" cy="6643710"/>
              <a:chOff x="0" y="214290"/>
              <a:chExt cx="9144000" cy="6643710"/>
            </a:xfrm>
          </p:grpSpPr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2892" name="Рисунок 8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Прямоугольник 8"/>
              <p:cNvSpPr/>
              <p:nvPr/>
            </p:nvSpPr>
            <p:spPr>
              <a:xfrm>
                <a:off x="0" y="6786563"/>
                <a:ext cx="9144000" cy="714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32890" name="Прямоугольник 6"/>
            <p:cNvSpPr>
              <a:spLocks noChangeArrowheads="1"/>
            </p:cNvSpPr>
            <p:nvPr/>
          </p:nvSpPr>
          <p:spPr bwMode="auto">
            <a:xfrm>
              <a:off x="857224" y="285728"/>
              <a:ext cx="60960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 dirty="0">
                  <a:latin typeface="Times New Roman" pitchFamily="18" charset="0"/>
                </a:rPr>
                <a:t>Сведения о расходах бюджета по разделам и подразделам классификации расходов</a:t>
              </a:r>
              <a:endPara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Удельный объем расходов бюджета городского округа Солнечногорск</a:t>
            </a:r>
            <a:br>
              <a:rPr lang="ru-RU" sz="1600" b="1" dirty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16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 в отдельных секторах экономики и социальной сферы за 2022 год, </a:t>
            </a:r>
            <a:br>
              <a:rPr lang="ru-RU" sz="1600" b="1" dirty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16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включая расходы на душу населения</a:t>
            </a:r>
          </a:p>
        </p:txBody>
      </p:sp>
      <p:graphicFrame>
        <p:nvGraphicFramePr>
          <p:cNvPr id="19582" name="Group 126"/>
          <p:cNvGraphicFramePr>
            <a:graphicFrameLocks noGrp="1"/>
          </p:cNvGraphicFramePr>
          <p:nvPr/>
        </p:nvGraphicFramePr>
        <p:xfrm>
          <a:off x="468313" y="1628770"/>
          <a:ext cx="8496300" cy="445540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400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69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Наименование сектора экономики и социальной сферы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Фактически исполнено в 2022 году, тыс.руб.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Удельный вес в общих расходах бюджета, %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В расчете на душу населения фактическое исполнение в 2022 году, руб.*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6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Транспорт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12 870,2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0,12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85,4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6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Дорожные фонды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328 057,6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2,97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2 175,8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6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Связь и информатика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12 391,8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0,11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82,2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6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Жилищно-коммунальное хозяйство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1 265 185,9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11,48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8 391,2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6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Благоустройство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1 045 635,0</a:t>
                      </a:r>
                      <a:endParaRPr lang="en-US" sz="1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0,95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6 935,1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6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Охрана окружающей среды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915 908,7</a:t>
                      </a:r>
                      <a:endParaRPr lang="en-US" sz="1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0,83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6</a:t>
                      </a:r>
                      <a:r>
                        <a:rPr lang="ru-RU" sz="1200" b="0" i="0" u="none" strike="noStrike" baseline="0" dirty="0">
                          <a:latin typeface="+mn-lt"/>
                        </a:rPr>
                        <a:t> 074,7</a:t>
                      </a:r>
                      <a:endParaRPr lang="ru-RU" sz="1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6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Образование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4 997 263,4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45,34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33 143,8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6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Культура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432 092,2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3,92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2 865,8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6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Социальная политика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221 703,7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2,01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1 470,4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6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Физическая культура и спорт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206 735,8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1,88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1 371,2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77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Муниципальное управление и прочие сектора экономики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1 582 691,1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14,36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10 497,0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6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ИТОГО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+mn-lt"/>
                        </a:rPr>
                        <a:t>11 020 535,4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33867" name="Text Box 125"/>
          <p:cNvSpPr txBox="1">
            <a:spLocks noChangeArrowheads="1"/>
          </p:cNvSpPr>
          <p:nvPr/>
        </p:nvSpPr>
        <p:spPr bwMode="auto">
          <a:xfrm>
            <a:off x="571472" y="6143644"/>
            <a:ext cx="8064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dirty="0">
                <a:latin typeface="Times New Roman" pitchFamily="18" charset="0"/>
              </a:rPr>
              <a:t>*Численность населения, используемая в расчетах, составляет 150,775</a:t>
            </a:r>
            <a:r>
              <a:rPr lang="ru-RU" sz="1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тыс. человек</a:t>
            </a:r>
          </a:p>
        </p:txBody>
      </p:sp>
      <p:grpSp>
        <p:nvGrpSpPr>
          <p:cNvPr id="33868" name="Группа 20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grpSp>
          <p:nvGrpSpPr>
            <p:cNvPr id="33869" name="Группа 27"/>
            <p:cNvGrpSpPr>
              <a:grpSpLocks/>
            </p:cNvGrpSpPr>
            <p:nvPr/>
          </p:nvGrpSpPr>
          <p:grpSpPr bwMode="auto">
            <a:xfrm>
              <a:off x="0" y="214290"/>
              <a:ext cx="9144000" cy="6643710"/>
              <a:chOff x="0" y="214290"/>
              <a:chExt cx="9144000" cy="6643710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3872" name="Рисунок 8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" name="Прямоугольник 10"/>
              <p:cNvSpPr/>
              <p:nvPr/>
            </p:nvSpPr>
            <p:spPr>
              <a:xfrm>
                <a:off x="0" y="6786563"/>
                <a:ext cx="9144000" cy="714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33870" name="Прямоугольник 6"/>
            <p:cNvSpPr>
              <a:spLocks noChangeArrowheads="1"/>
            </p:cNvSpPr>
            <p:nvPr/>
          </p:nvSpPr>
          <p:spPr bwMode="auto">
            <a:xfrm>
              <a:off x="857224" y="285728"/>
              <a:ext cx="60960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>
                  <a:latin typeface="Times New Roman" pitchFamily="18" charset="0"/>
                </a:rPr>
                <a:t>Городской округ Солнечногорск</a:t>
              </a:r>
              <a:endParaRPr lang="ru-RU" sz="1100" b="1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642918"/>
            <a:ext cx="6715172" cy="500066"/>
          </a:xfrm>
        </p:spPr>
        <p:txBody>
          <a:bodyPr>
            <a:normAutofit fontScale="90000"/>
          </a:bodyPr>
          <a:lstStyle/>
          <a:p>
            <a:r>
              <a:rPr lang="ru-RU" sz="1600" b="1" dirty="0">
                <a:solidFill>
                  <a:schemeClr val="tx1"/>
                </a:solidFill>
              </a:rPr>
              <a:t>Исполнение бюджета городского округа Солнечногорск в разрезе муниципальных программам в 2022 году</a:t>
            </a:r>
            <a:endParaRPr lang="ru-RU" sz="1600" dirty="0">
              <a:solidFill>
                <a:schemeClr val="tx1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27" name="Прямоугольник 26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572264" y="6357958"/>
            <a:ext cx="2133600" cy="365125"/>
          </a:xfrm>
        </p:spPr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57224" y="1214422"/>
            <a:ext cx="7429552" cy="5345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        </a:t>
            </a:r>
            <a:r>
              <a:rPr lang="ru-RU" sz="1200" dirty="0"/>
              <a:t>Расходы бюджета городского округа в разрезе муниципальных программ в 2022 году составили </a:t>
            </a:r>
            <a:r>
              <a:rPr lang="ru-RU" sz="1200" b="1" dirty="0"/>
              <a:t>10 790 896,4 тыс.рублей  </a:t>
            </a:r>
            <a:r>
              <a:rPr lang="ru-RU" sz="1200" dirty="0"/>
              <a:t>или 96,2% к уточненному плану. </a:t>
            </a:r>
          </a:p>
          <a:p>
            <a:r>
              <a:rPr lang="ru-RU" sz="1200" dirty="0"/>
              <a:t>       </a:t>
            </a:r>
          </a:p>
          <a:p>
            <a:r>
              <a:rPr lang="ru-RU" sz="1200" dirty="0"/>
              <a:t> </a:t>
            </a:r>
            <a:r>
              <a:rPr lang="ru-RU" sz="1200" u="sng" dirty="0"/>
              <a:t>Исполнение муниципальных программ</a:t>
            </a:r>
          </a:p>
          <a:p>
            <a:pPr lvl="0" indent="538163" algn="just"/>
            <a:r>
              <a:rPr lang="ru-RU" sz="1200" b="1" dirty="0">
                <a:latin typeface="+mn-lt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1200" b="1" dirty="0">
                <a:latin typeface="+mn-lt"/>
                <a:ea typeface="Tahoma" pitchFamily="34" charset="0"/>
                <a:cs typeface="Tahoma" pitchFamily="34" charset="0"/>
              </a:rPr>
              <a:t>от 100 % до 90 % (17 программ):</a:t>
            </a:r>
          </a:p>
          <a:p>
            <a:pPr algn="just"/>
            <a:r>
              <a:rPr lang="ru-RU" sz="1200" dirty="0">
                <a:ea typeface="Tahoma" pitchFamily="34" charset="0"/>
                <a:cs typeface="Tahoma" pitchFamily="34" charset="0"/>
              </a:rPr>
              <a:t>МП «Строительство объектов социальной инфраструктуры» - 100,00%;</a:t>
            </a:r>
            <a:endParaRPr lang="ru-RU" sz="1200" dirty="0"/>
          </a:p>
          <a:p>
            <a:pPr algn="just"/>
            <a:r>
              <a:rPr lang="ru-RU" sz="1200" dirty="0">
                <a:latin typeface="+mn-lt"/>
                <a:ea typeface="Tahoma" pitchFamily="34" charset="0"/>
                <a:cs typeface="Tahoma" pitchFamily="34" charset="0"/>
              </a:rPr>
              <a:t>МП «Спорт»– 99,90%</a:t>
            </a:r>
            <a:r>
              <a:rPr lang="ru-RU" sz="1200" dirty="0">
                <a:ea typeface="Tahoma" pitchFamily="34" charset="0"/>
                <a:cs typeface="Tahoma" pitchFamily="34" charset="0"/>
              </a:rPr>
              <a:t>;</a:t>
            </a:r>
            <a:endParaRPr lang="ru-RU" sz="1200" dirty="0">
              <a:latin typeface="+mn-lt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1200" dirty="0">
                <a:ea typeface="Tahoma" pitchFamily="34" charset="0"/>
                <a:cs typeface="Tahoma" pitchFamily="34" charset="0"/>
              </a:rPr>
              <a:t>МП «Развитие сельского хозяйства» – 99,76 %;</a:t>
            </a:r>
          </a:p>
          <a:p>
            <a:pPr algn="just"/>
            <a:r>
              <a:rPr lang="ru-RU" sz="1200" dirty="0">
                <a:latin typeface="+mn-lt"/>
                <a:ea typeface="Tahoma" pitchFamily="34" charset="0"/>
                <a:cs typeface="Tahoma" pitchFamily="34" charset="0"/>
              </a:rPr>
              <a:t>МП «Культура» – 99,43%</a:t>
            </a:r>
            <a:r>
              <a:rPr lang="ru-RU" sz="1200" dirty="0">
                <a:ea typeface="Tahoma" pitchFamily="34" charset="0"/>
                <a:cs typeface="Tahoma" pitchFamily="34" charset="0"/>
              </a:rPr>
              <a:t>;</a:t>
            </a:r>
            <a:endParaRPr lang="ru-RU" sz="1200" dirty="0">
              <a:latin typeface="+mn-lt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1200" dirty="0">
                <a:latin typeface="+mn-lt"/>
                <a:ea typeface="Tahoma" pitchFamily="34" charset="0"/>
                <a:cs typeface="Tahoma" pitchFamily="34" charset="0"/>
              </a:rPr>
              <a:t>МП «Жилище» - 99,11%</a:t>
            </a:r>
            <a:r>
              <a:rPr lang="ru-RU" sz="1200" dirty="0">
                <a:ea typeface="Tahoma" pitchFamily="34" charset="0"/>
                <a:cs typeface="Tahoma" pitchFamily="34" charset="0"/>
              </a:rPr>
              <a:t>;</a:t>
            </a:r>
            <a:endParaRPr lang="ru-RU" sz="1200" dirty="0">
              <a:latin typeface="+mn-lt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1200" dirty="0">
                <a:latin typeface="+mn-lt"/>
                <a:ea typeface="Tahoma" pitchFamily="34" charset="0"/>
                <a:cs typeface="Tahoma" pitchFamily="34" charset="0"/>
              </a:rPr>
              <a:t>МП «Архитектура и градостроительство» - 98,90%</a:t>
            </a:r>
            <a:r>
              <a:rPr lang="ru-RU" sz="1200" dirty="0">
                <a:ea typeface="Tahoma" pitchFamily="34" charset="0"/>
                <a:cs typeface="Tahoma" pitchFamily="34" charset="0"/>
              </a:rPr>
              <a:t>;</a:t>
            </a:r>
            <a:endParaRPr lang="ru-RU" sz="1200" dirty="0">
              <a:latin typeface="+mn-lt"/>
              <a:ea typeface="Tahoma" pitchFamily="34" charset="0"/>
              <a:cs typeface="Tahoma" pitchFamily="34" charset="0"/>
            </a:endParaRPr>
          </a:p>
          <a:p>
            <a:pPr lvl="0" algn="just"/>
            <a:r>
              <a:rPr lang="ru-RU" sz="1200" dirty="0">
                <a:latin typeface="+mn-lt"/>
                <a:ea typeface="Tahoma" pitchFamily="34" charset="0"/>
                <a:cs typeface="Tahoma" pitchFamily="34" charset="0"/>
              </a:rPr>
              <a:t>МП «Социальная защита населения» – 98,54%</a:t>
            </a:r>
            <a:r>
              <a:rPr lang="ru-RU" sz="1200" dirty="0">
                <a:ea typeface="Tahoma" pitchFamily="34" charset="0"/>
                <a:cs typeface="Tahoma" pitchFamily="34" charset="0"/>
              </a:rPr>
              <a:t>;</a:t>
            </a:r>
            <a:endParaRPr lang="ru-RU" sz="1200" dirty="0">
              <a:latin typeface="+mn-lt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1200" dirty="0">
                <a:latin typeface="+mn-lt"/>
                <a:ea typeface="Tahoma" pitchFamily="34" charset="0"/>
                <a:cs typeface="Tahoma" pitchFamily="34" charset="0"/>
              </a:rPr>
              <a:t>МП «Развитие институтов гражданского общества, повышение эффективности местного самоуправления и реализации молодежной политики» – 98,32%</a:t>
            </a:r>
            <a:r>
              <a:rPr lang="ru-RU" sz="1200" dirty="0">
                <a:ea typeface="Tahoma" pitchFamily="34" charset="0"/>
                <a:cs typeface="Tahoma" pitchFamily="34" charset="0"/>
              </a:rPr>
              <a:t>;</a:t>
            </a:r>
            <a:endParaRPr lang="ru-RU" sz="1200" dirty="0">
              <a:latin typeface="+mn-lt"/>
              <a:ea typeface="Tahoma" pitchFamily="34" charset="0"/>
              <a:cs typeface="Tahoma" pitchFamily="34" charset="0"/>
            </a:endParaRPr>
          </a:p>
          <a:p>
            <a:pPr lvl="0" algn="just"/>
            <a:r>
              <a:rPr lang="ru-RU" sz="1200" dirty="0">
                <a:latin typeface="+mn-lt"/>
                <a:ea typeface="Tahoma" pitchFamily="34" charset="0"/>
                <a:cs typeface="Tahoma" pitchFamily="34" charset="0"/>
              </a:rPr>
              <a:t>МП «Безопасность и обеспечение безопасности жизнедеятельности» – 98,12%</a:t>
            </a:r>
            <a:r>
              <a:rPr lang="ru-RU" sz="1200" dirty="0">
                <a:ea typeface="Tahoma" pitchFamily="34" charset="0"/>
                <a:cs typeface="Tahoma" pitchFamily="34" charset="0"/>
              </a:rPr>
              <a:t>;</a:t>
            </a:r>
            <a:endParaRPr lang="ru-RU" sz="1200" dirty="0">
              <a:latin typeface="+mn-lt"/>
              <a:ea typeface="Tahoma" pitchFamily="34" charset="0"/>
              <a:cs typeface="Tahoma" pitchFamily="34" charset="0"/>
            </a:endParaRPr>
          </a:p>
          <a:p>
            <a:pPr lvl="0" algn="just"/>
            <a:r>
              <a:rPr lang="ru-RU" sz="1200" dirty="0">
                <a:latin typeface="+mn-lt"/>
                <a:ea typeface="Tahoma" pitchFamily="34" charset="0"/>
                <a:cs typeface="Tahoma" pitchFamily="34" charset="0"/>
              </a:rPr>
              <a:t>МП «Цифровое муниципальное образование» - 97,82%</a:t>
            </a:r>
            <a:r>
              <a:rPr lang="ru-RU" sz="1200" dirty="0">
                <a:ea typeface="Tahoma" pitchFamily="34" charset="0"/>
                <a:cs typeface="Tahoma" pitchFamily="34" charset="0"/>
              </a:rPr>
              <a:t>;</a:t>
            </a:r>
            <a:endParaRPr lang="ru-RU" sz="1200" dirty="0">
              <a:latin typeface="+mn-lt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1200" dirty="0">
                <a:latin typeface="+mn-lt"/>
                <a:ea typeface="Tahoma" pitchFamily="34" charset="0"/>
                <a:cs typeface="Tahoma" pitchFamily="34" charset="0"/>
              </a:rPr>
              <a:t>МП «Предпринимательство» – 97,66%; </a:t>
            </a:r>
          </a:p>
          <a:p>
            <a:pPr algn="just"/>
            <a:r>
              <a:rPr lang="ru-RU" sz="1200" dirty="0">
                <a:latin typeface="+mn-lt"/>
                <a:ea typeface="Tahoma" pitchFamily="34" charset="0"/>
                <a:cs typeface="Tahoma" pitchFamily="34" charset="0"/>
              </a:rPr>
              <a:t>МП «Образование» – 96,89%</a:t>
            </a:r>
            <a:r>
              <a:rPr lang="ru-RU" sz="1200" dirty="0">
                <a:ea typeface="Tahoma" pitchFamily="34" charset="0"/>
                <a:cs typeface="Tahoma" pitchFamily="34" charset="0"/>
              </a:rPr>
              <a:t>;</a:t>
            </a:r>
            <a:endParaRPr lang="ru-RU" sz="1200" dirty="0">
              <a:latin typeface="+mn-lt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1200" dirty="0">
                <a:latin typeface="+mn-lt"/>
                <a:ea typeface="Tahoma" pitchFamily="34" charset="0"/>
                <a:cs typeface="Tahoma" pitchFamily="34" charset="0"/>
              </a:rPr>
              <a:t>МП «Управление имуществом и муниципальными финансами» - 96,77%</a:t>
            </a:r>
            <a:r>
              <a:rPr lang="ru-RU" sz="1200" dirty="0">
                <a:ea typeface="Tahoma" pitchFamily="34" charset="0"/>
                <a:cs typeface="Tahoma" pitchFamily="34" charset="0"/>
              </a:rPr>
              <a:t>;</a:t>
            </a:r>
            <a:endParaRPr lang="ru-RU" sz="1200" dirty="0">
              <a:latin typeface="+mn-lt"/>
              <a:ea typeface="Tahoma" pitchFamily="34" charset="0"/>
              <a:cs typeface="Tahoma" pitchFamily="34" charset="0"/>
            </a:endParaRPr>
          </a:p>
          <a:p>
            <a:pPr lvl="0" algn="just" eaLnBrk="1" hangingPunct="1"/>
            <a:r>
              <a:rPr lang="ru-RU" sz="1200" dirty="0">
                <a:latin typeface="+mn-lt"/>
                <a:ea typeface="Tahoma" pitchFamily="34" charset="0"/>
                <a:cs typeface="Tahoma" pitchFamily="34" charset="0"/>
              </a:rPr>
              <a:t>МП «Здравоохранение» - 96,70%</a:t>
            </a:r>
            <a:r>
              <a:rPr lang="ru-RU" sz="1200" dirty="0">
                <a:ea typeface="Tahoma" pitchFamily="34" charset="0"/>
                <a:cs typeface="Tahoma" pitchFamily="34" charset="0"/>
              </a:rPr>
              <a:t>;</a:t>
            </a:r>
            <a:r>
              <a:rPr lang="ru-RU" sz="1200" dirty="0">
                <a:latin typeface="+mn-lt"/>
                <a:ea typeface="Tahoma" pitchFamily="34" charset="0"/>
                <a:cs typeface="Tahoma" pitchFamily="34" charset="0"/>
              </a:rPr>
              <a:t> </a:t>
            </a:r>
          </a:p>
          <a:p>
            <a:pPr algn="just"/>
            <a:r>
              <a:rPr lang="ru-RU" sz="1200" dirty="0">
                <a:latin typeface="+mn-lt"/>
                <a:ea typeface="Tahoma" pitchFamily="34" charset="0"/>
                <a:cs typeface="Tahoma" pitchFamily="34" charset="0"/>
              </a:rPr>
              <a:t>МП «Развитие инженерной инфраструктуры и энергоэффективности» – 96,39%</a:t>
            </a:r>
            <a:r>
              <a:rPr lang="ru-RU" sz="1200" dirty="0">
                <a:ea typeface="Tahoma" pitchFamily="34" charset="0"/>
                <a:cs typeface="Tahoma" pitchFamily="34" charset="0"/>
              </a:rPr>
              <a:t>;</a:t>
            </a:r>
            <a:endParaRPr lang="ru-RU" sz="1200" dirty="0">
              <a:latin typeface="+mn-lt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1200" dirty="0">
                <a:latin typeface="+mn-lt"/>
                <a:ea typeface="Tahoma" pitchFamily="34" charset="0"/>
                <a:cs typeface="Tahoma" pitchFamily="34" charset="0"/>
              </a:rPr>
              <a:t>МП «Формирование современной комфортной городской среды» - 91,57%</a:t>
            </a:r>
            <a:r>
              <a:rPr lang="ru-RU" sz="1200" dirty="0">
                <a:ea typeface="Tahoma" pitchFamily="34" charset="0"/>
                <a:cs typeface="Tahoma" pitchFamily="34" charset="0"/>
              </a:rPr>
              <a:t>;</a:t>
            </a:r>
            <a:endParaRPr lang="ru-RU" sz="1200" dirty="0">
              <a:latin typeface="+mn-lt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1200" dirty="0">
                <a:latin typeface="+mn-lt"/>
                <a:ea typeface="Tahoma" pitchFamily="34" charset="0"/>
                <a:cs typeface="Tahoma" pitchFamily="34" charset="0"/>
              </a:rPr>
              <a:t>МП «Переселение граждан из аварийного жилищного фонда» - 90,52%.</a:t>
            </a:r>
          </a:p>
          <a:p>
            <a:pPr marL="228600" indent="400050" eaLnBrk="0" hangingPunct="0">
              <a:spcAft>
                <a:spcPts val="200"/>
              </a:spcAft>
            </a:pPr>
            <a:endParaRPr lang="ru-RU" sz="1200" b="1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228600" indent="400050" eaLnBrk="0" hangingPunct="0">
              <a:spcAft>
                <a:spcPts val="200"/>
              </a:spcAft>
            </a:pPr>
            <a:r>
              <a:rPr lang="ru-RU" sz="1200" b="1" dirty="0">
                <a:latin typeface="+mn-lt"/>
                <a:ea typeface="Tahoma" pitchFamily="34" charset="0"/>
                <a:cs typeface="Tahoma" pitchFamily="34" charset="0"/>
              </a:rPr>
              <a:t>- менее 90 %  (2 программы)</a:t>
            </a:r>
            <a:r>
              <a:rPr lang="en-US" sz="1200" b="1" dirty="0">
                <a:latin typeface="+mn-lt"/>
                <a:ea typeface="Tahoma" pitchFamily="34" charset="0"/>
                <a:cs typeface="Tahoma" pitchFamily="34" charset="0"/>
              </a:rPr>
              <a:t>:</a:t>
            </a:r>
            <a:endParaRPr lang="ru-RU" sz="1200" b="1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228600" lvl="0" indent="-228600" algn="just"/>
            <a:r>
              <a:rPr lang="ru-RU" sz="1200" dirty="0">
                <a:latin typeface="+mn-lt"/>
                <a:ea typeface="Tahoma" pitchFamily="34" charset="0"/>
                <a:cs typeface="Tahoma" pitchFamily="34" charset="0"/>
              </a:rPr>
              <a:t>МП «Развитие и функционирование дорожно-транспортного комплекса» - 88,27%</a:t>
            </a:r>
            <a:r>
              <a:rPr lang="ru-RU" sz="1200" dirty="0">
                <a:ea typeface="Tahoma" pitchFamily="34" charset="0"/>
                <a:cs typeface="Tahoma" pitchFamily="34" charset="0"/>
              </a:rPr>
              <a:t>;</a:t>
            </a:r>
            <a:endParaRPr lang="ru-RU" sz="1200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228600" indent="-228600" algn="just"/>
            <a:r>
              <a:rPr lang="ru-RU" sz="1200" dirty="0">
                <a:latin typeface="+mn-lt"/>
                <a:ea typeface="Tahoma" pitchFamily="34" charset="0"/>
                <a:cs typeface="Tahoma" pitchFamily="34" charset="0"/>
              </a:rPr>
              <a:t>МП «Экология и окружающая среда» – 83,48%.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76251"/>
            <a:ext cx="7993062" cy="666734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Сведения о расходах бюджета городского округа по исполнению муниципальных программ в 2022 году</a:t>
            </a:r>
          </a:p>
        </p:txBody>
      </p:sp>
      <p:sp>
        <p:nvSpPr>
          <p:cNvPr id="34889" name="Text Box 920"/>
          <p:cNvSpPr txBox="1">
            <a:spLocks noChangeArrowheads="1"/>
          </p:cNvSpPr>
          <p:nvPr/>
        </p:nvSpPr>
        <p:spPr bwMode="auto">
          <a:xfrm>
            <a:off x="8001024" y="928670"/>
            <a:ext cx="865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dirty="0">
                <a:latin typeface="Times New Roman" pitchFamily="18" charset="0"/>
              </a:rPr>
              <a:t>(тыс.руб.)</a:t>
            </a:r>
          </a:p>
        </p:txBody>
      </p:sp>
      <p:grpSp>
        <p:nvGrpSpPr>
          <p:cNvPr id="34890" name="Группа 20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grpSp>
          <p:nvGrpSpPr>
            <p:cNvPr id="34891" name="Группа 27"/>
            <p:cNvGrpSpPr>
              <a:grpSpLocks/>
            </p:cNvGrpSpPr>
            <p:nvPr/>
          </p:nvGrpSpPr>
          <p:grpSpPr bwMode="auto">
            <a:xfrm>
              <a:off x="0" y="214290"/>
              <a:ext cx="9144000" cy="6643710"/>
              <a:chOff x="0" y="214290"/>
              <a:chExt cx="9144000" cy="6643710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4894" name="Рисунок 8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" name="Прямоугольник 10"/>
              <p:cNvSpPr/>
              <p:nvPr/>
            </p:nvSpPr>
            <p:spPr>
              <a:xfrm>
                <a:off x="0" y="6786563"/>
                <a:ext cx="9144000" cy="714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34892" name="Прямоугольник 6"/>
            <p:cNvSpPr>
              <a:spLocks noChangeArrowheads="1"/>
            </p:cNvSpPr>
            <p:nvPr/>
          </p:nvSpPr>
          <p:spPr bwMode="auto">
            <a:xfrm>
              <a:off x="857224" y="285728"/>
              <a:ext cx="60960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 dirty="0">
                  <a:latin typeface="Times New Roman" pitchFamily="18" charset="0"/>
                </a:rPr>
                <a:t>Сведения о расходах бюджета городского округа по исполнению муниципальных программ</a:t>
              </a:r>
              <a:endPara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aphicFrame>
        <p:nvGraphicFramePr>
          <p:cNvPr id="17" name="Group 980"/>
          <p:cNvGraphicFramePr>
            <a:graphicFrameLocks noGrp="1"/>
          </p:cNvGraphicFramePr>
          <p:nvPr/>
        </p:nvGraphicFramePr>
        <p:xfrm>
          <a:off x="142844" y="1142985"/>
          <a:ext cx="8858281" cy="534749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000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6431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98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Наименование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План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/>
                        <a:t>Доля расходов на реализацию программ  в общих утвержденных расходах бюджета</a:t>
                      </a:r>
                      <a:endParaRPr lang="ru-RU" sz="7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Исполнение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/>
                        <a:t>Доля расходов на реализацию программ в общих расходах бюджета</a:t>
                      </a:r>
                      <a:endParaRPr lang="ru-RU" sz="7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% исполнения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Причины отклонений от плановых значений</a:t>
                      </a:r>
                      <a:endParaRPr lang="ru-RU" sz="9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1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Муниципальная программа "Здравоохранение"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2 513,0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+mn-lt"/>
                        </a:rPr>
                        <a:t>0,02%</a:t>
                      </a:r>
                      <a:endParaRPr lang="ru-RU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2 430,0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+mn-lt"/>
                        </a:rPr>
                        <a:t>0,02%</a:t>
                      </a:r>
                      <a:endParaRPr lang="ru-RU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+mn-lt"/>
                        </a:rPr>
                        <a:t>96,70%</a:t>
                      </a:r>
                      <a:endParaRPr lang="ru-RU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Низкий процент исполнения связан с расходами на развитие мер социальной поддержки медицинских работников по </a:t>
                      </a:r>
                      <a:r>
                        <a:rPr kumimoji="0" lang="ru-RU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фактической потребности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Муниципальная программа "Культура"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567 483,4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+mn-lt"/>
                        </a:rPr>
                        <a:t>5,06%</a:t>
                      </a:r>
                      <a:endParaRPr lang="ru-RU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564 267,0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+mn-lt"/>
                        </a:rPr>
                        <a:t>5,23%</a:t>
                      </a:r>
                      <a:endParaRPr lang="ru-RU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+mn-lt"/>
                        </a:rPr>
                        <a:t>99,43%</a:t>
                      </a:r>
                      <a:endParaRPr lang="ru-RU" sz="1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91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Муниципальная программа "Образование"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4 297 689,5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38,31%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4 164 019,6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38,59%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96,89%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Заниженный процент исполнения связан с расходами на обеспечение деятельности муниципальных учреждений образования по фактической потребности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07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Муниципальная программа "Социальная защита населения"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97 307,2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0,87%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95 887,4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0,89%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98,54%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Низкий процент исполнения по мероприятию «Предоставление мер социальной поддержки и субсидий по оплате жилого помещения и коммунальных услуг гражданам РФ" объясняется фактической потребностью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17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Муниципальная программа "Спорт"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206 946,7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1,84%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206 735,8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1,92%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99,90%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843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Муниципальная программа "Развитие сельского хозяйства"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7 975,5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0,07%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7 956,2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0,07%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99,76%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89" name="Text Box 920"/>
          <p:cNvSpPr txBox="1">
            <a:spLocks noChangeArrowheads="1"/>
          </p:cNvSpPr>
          <p:nvPr/>
        </p:nvSpPr>
        <p:spPr bwMode="auto">
          <a:xfrm>
            <a:off x="8001024" y="571480"/>
            <a:ext cx="865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dirty="0">
                <a:latin typeface="Times New Roman" pitchFamily="18" charset="0"/>
              </a:rPr>
              <a:t>(тыс.руб.)</a:t>
            </a:r>
          </a:p>
        </p:txBody>
      </p:sp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grpSp>
          <p:nvGrpSpPr>
            <p:cNvPr id="3" name="Группа 27"/>
            <p:cNvGrpSpPr>
              <a:grpSpLocks/>
            </p:cNvGrpSpPr>
            <p:nvPr/>
          </p:nvGrpSpPr>
          <p:grpSpPr bwMode="auto">
            <a:xfrm>
              <a:off x="0" y="214290"/>
              <a:ext cx="9144000" cy="6643710"/>
              <a:chOff x="0" y="214290"/>
              <a:chExt cx="9144000" cy="6643710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4894" name="Рисунок 8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" name="Прямоугольник 10"/>
              <p:cNvSpPr/>
              <p:nvPr/>
            </p:nvSpPr>
            <p:spPr>
              <a:xfrm>
                <a:off x="0" y="6786563"/>
                <a:ext cx="9144000" cy="714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34892" name="Прямоугольник 6"/>
            <p:cNvSpPr>
              <a:spLocks noChangeArrowheads="1"/>
            </p:cNvSpPr>
            <p:nvPr/>
          </p:nvSpPr>
          <p:spPr bwMode="auto">
            <a:xfrm>
              <a:off x="857224" y="285728"/>
              <a:ext cx="60960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 dirty="0">
                  <a:latin typeface="Times New Roman" pitchFamily="18" charset="0"/>
                </a:rPr>
                <a:t>Сведения о расходах бюджета городского округа по исполнению муниципальных программ</a:t>
              </a:r>
              <a:endPara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aphicFrame>
        <p:nvGraphicFramePr>
          <p:cNvPr id="17" name="Group 980"/>
          <p:cNvGraphicFramePr>
            <a:graphicFrameLocks noGrp="1"/>
          </p:cNvGraphicFramePr>
          <p:nvPr/>
        </p:nvGraphicFramePr>
        <p:xfrm>
          <a:off x="142844" y="785794"/>
          <a:ext cx="8858312" cy="560518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000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87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72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57179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71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Наименование</a:t>
                      </a:r>
                      <a:endParaRPr kumimoji="0" lang="ru-R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План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Доля расходов на реализацию программ  в общих утвержденных расходах бюджета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Исполнение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Доля расходов на реализацию программ в общих расходах бюджета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% исполнения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Причины отклонений от плановых значений</a:t>
                      </a:r>
                      <a:endParaRPr lang="ru-RU" sz="9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53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Муниципальная программа "Экология и окружающая среда"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65 567,0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0,58%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54 738,5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83,48%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Низкий процент исполнения по мероприятию </a:t>
                      </a:r>
                      <a:r>
                        <a:rPr lang="ru-RU" sz="9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"Осуществление отдельных полномочий в области лесных отношений"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объясняется фактической потребностью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66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Муниципальная программа "Безопасность и обеспечение безопасности жизнедеятельности населения"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189 611,2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1,69%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186 040,7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98,12%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Заниженный процент исполнения связан с расходами на обеспечение деятельности муниципальных учреждений по фактической потребности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95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Муниципальная программа "Жилище"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146 068,0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1,30%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144 765,7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99,11%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1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Муниципальная программа "Развитие инженерной инфраструктуры и энергоэффективности"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1 862 647,7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16,60%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1 795 429,8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16,64%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96,39%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9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Низкое исполнение связано с оплатой работ по факту на основании актов выполненных работ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lang="ru-RU" sz="900" b="0" i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48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Муниципальная программа "Предпринимательство"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13 016,0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0,12%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12 711,2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97,66%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9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Заниженный процент исполнения связан с расходами на обеспечение деятельности муниципальных учреждений по фактической потребности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89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Муниципальная программа "Управление имуществом и муниципальными финансами"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994 401,5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8,86%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962 274,2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8,92%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96,77%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ru-RU" sz="9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Экономия на закупке товаров, работ, услуг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971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146 134,2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1,30%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143 676,7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98,32%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9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Экономия на закупке товаров, работ, услуг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89" name="Text Box 920"/>
          <p:cNvSpPr txBox="1">
            <a:spLocks noChangeArrowheads="1"/>
          </p:cNvSpPr>
          <p:nvPr/>
        </p:nvSpPr>
        <p:spPr bwMode="auto">
          <a:xfrm>
            <a:off x="8001024" y="500042"/>
            <a:ext cx="865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dirty="0">
                <a:latin typeface="Times New Roman" pitchFamily="18" charset="0"/>
              </a:rPr>
              <a:t>(тыс.руб.)</a:t>
            </a:r>
          </a:p>
        </p:txBody>
      </p:sp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grpSp>
          <p:nvGrpSpPr>
            <p:cNvPr id="3" name="Группа 27"/>
            <p:cNvGrpSpPr>
              <a:grpSpLocks/>
            </p:cNvGrpSpPr>
            <p:nvPr/>
          </p:nvGrpSpPr>
          <p:grpSpPr bwMode="auto">
            <a:xfrm>
              <a:off x="0" y="214290"/>
              <a:ext cx="9144000" cy="6643710"/>
              <a:chOff x="0" y="214290"/>
              <a:chExt cx="9144000" cy="6643710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4894" name="Рисунок 8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" name="Прямоугольник 10"/>
              <p:cNvSpPr/>
              <p:nvPr/>
            </p:nvSpPr>
            <p:spPr>
              <a:xfrm>
                <a:off x="0" y="6786563"/>
                <a:ext cx="9144000" cy="714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34892" name="Прямоугольник 6"/>
            <p:cNvSpPr>
              <a:spLocks noChangeArrowheads="1"/>
            </p:cNvSpPr>
            <p:nvPr/>
          </p:nvSpPr>
          <p:spPr bwMode="auto">
            <a:xfrm>
              <a:off x="857224" y="285728"/>
              <a:ext cx="60960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 dirty="0">
                  <a:latin typeface="Times New Roman" pitchFamily="18" charset="0"/>
                </a:rPr>
                <a:t>Сведения о расходах бюджета городского округа по исполнению муниципальных программ</a:t>
              </a:r>
              <a:endPara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aphicFrame>
        <p:nvGraphicFramePr>
          <p:cNvPr id="17" name="Group 980"/>
          <p:cNvGraphicFramePr>
            <a:graphicFrameLocks noGrp="1"/>
          </p:cNvGraphicFramePr>
          <p:nvPr/>
        </p:nvGraphicFramePr>
        <p:xfrm>
          <a:off x="142844" y="714355"/>
          <a:ext cx="8858312" cy="587260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9288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04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Наименование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План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Доля расходов на реализацию программ  в общих утвержденных расходах бюджета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Исполнение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Доля расходов на реализацию программ в общих расходах бюджета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/>
                        <a:t>% исполнения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</a:rPr>
                        <a:t>Причины отклонений от плановых значений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04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381 534,0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3,40%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336 791,4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3,12%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88,27%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Экономия в результате проведения конкурсных процедур в части работ </a:t>
                      </a:r>
                      <a:r>
                        <a:rPr lang="ru-RU" sz="8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капитальному ремонту и ремонту автомобильных дорог общего пользования местного значения</a:t>
                      </a:r>
                      <a:endParaRPr kumimoji="0" lang="ru-RU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41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Муниципальная программа "Цифровое муниципальное образование"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177 703,6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1,58%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173 824,4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1,61%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97,82%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Экономия на закупке товаров, работ, услуг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0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Муниципальная программа "Архитектура и градостроительство"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5 829,6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0,05%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5 765,3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0,05%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98,90%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Экономия на закупке товаров, работ, услуг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88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Муниципальная программа "Формирование современной комфортной городской среды"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1 106 607,1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9,86%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1 013 331,8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9,39%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91,57%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Заниженный процент исполнения связан  с экономией средств в результате проведенных конкурсных процедур по мероприятиям «</a:t>
                      </a:r>
                      <a:r>
                        <a:rPr lang="ru-RU" sz="8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Комплексное благоустройство территорий », «Организация благоустройства территории городского округа» </a:t>
                      </a:r>
                      <a:endParaRPr kumimoji="0" lang="ru-RU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5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Муниципальная программа "Строительство объектов социальной инфраструктуры"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636 180,7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5,67%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636 180,7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5,90%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100,00%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22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Муниципальная программа "Переселение граждан из аварийного жилищного фонда"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313 813,8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2,80%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284 070,3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+mn-lt"/>
                        </a:rPr>
                        <a:t>2,63%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90,52%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По мероприятию «Переселение граждан в рамках адресной программы» неисполнение связано с тем, что часть аукционов признана несостоявшейся, ввиду чего бюджет не исполнен в полном объеме. </a:t>
                      </a:r>
                      <a:endParaRPr kumimoji="0" lang="ru-RU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508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/>
                        <a:t>Программные расходы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+mn-lt"/>
                        </a:rPr>
                        <a:t>11 219 029,5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latin typeface="+mn-lt"/>
                        </a:rPr>
                        <a:t> </a:t>
                      </a:r>
                      <a:endParaRPr lang="ru-RU" sz="10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+mn-lt"/>
                        </a:rPr>
                        <a:t>10 790 896,4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latin typeface="+mn-lt"/>
                        </a:rPr>
                        <a:t> </a:t>
                      </a:r>
                      <a:endParaRPr lang="ru-RU" sz="10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+mn-lt"/>
                        </a:rPr>
                        <a:t>96,18%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9" name="Группа 20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grpSp>
          <p:nvGrpSpPr>
            <p:cNvPr id="14340" name="Группа 27"/>
            <p:cNvGrpSpPr>
              <a:grpSpLocks/>
            </p:cNvGrpSpPr>
            <p:nvPr/>
          </p:nvGrpSpPr>
          <p:grpSpPr bwMode="auto">
            <a:xfrm>
              <a:off x="0" y="214290"/>
              <a:ext cx="9144000" cy="6643710"/>
              <a:chOff x="0" y="214290"/>
              <a:chExt cx="9144000" cy="6643710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4343" name="Рисунок 7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Прямоугольник 9"/>
              <p:cNvSpPr/>
              <p:nvPr/>
            </p:nvSpPr>
            <p:spPr>
              <a:xfrm>
                <a:off x="0" y="6786563"/>
                <a:ext cx="9144000" cy="714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14341" name="Прямоугольник 5"/>
            <p:cNvSpPr>
              <a:spLocks noChangeArrowheads="1"/>
            </p:cNvSpPr>
            <p:nvPr/>
          </p:nvSpPr>
          <p:spPr bwMode="auto">
            <a:xfrm>
              <a:off x="857224" y="285728"/>
              <a:ext cx="685804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100" b="1" dirty="0">
                  <a:latin typeface="Times New Roman" pitchFamily="18" charset="0"/>
                </a:rPr>
                <a:t>Сведения о расходах бюджета городского округа в разрезе муниципальных программ за 2022 год</a:t>
              </a:r>
            </a:p>
          </p:txBody>
        </p:sp>
      </p:grpSp>
      <p:graphicFrame>
        <p:nvGraphicFramePr>
          <p:cNvPr id="13" name="Диаграмма 13"/>
          <p:cNvGraphicFramePr>
            <a:graphicFrameLocks/>
          </p:cNvGraphicFramePr>
          <p:nvPr/>
        </p:nvGraphicFramePr>
        <p:xfrm>
          <a:off x="214313" y="571500"/>
          <a:ext cx="8786812" cy="5929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Группа 15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17413" name="Прямоугольник 6"/>
            <p:cNvSpPr>
              <a:spLocks noChangeArrowheads="1"/>
            </p:cNvSpPr>
            <p:nvPr/>
          </p:nvSpPr>
          <p:spPr bwMode="auto">
            <a:xfrm>
              <a:off x="714348" y="214290"/>
              <a:ext cx="6096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 baseline="30000">
                  <a:latin typeface="Verdana" pitchFamily="34" charset="0"/>
                  <a:ea typeface="Verdana" pitchFamily="34" charset="0"/>
                  <a:cs typeface="Verdana" pitchFamily="34" charset="0"/>
                </a:rPr>
                <a:t>Городской округ Солнечногорск</a:t>
              </a:r>
              <a:endParaRPr lang="ru-RU" sz="1600" b="1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 bwMode="auto">
            <a:xfrm>
              <a:off x="714375" y="500063"/>
              <a:ext cx="8215313" cy="158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415" name="Рисунок 8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20" y="214290"/>
              <a:ext cx="357190" cy="438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Прямоугольник 26"/>
            <p:cNvSpPr/>
            <p:nvPr/>
          </p:nvSpPr>
          <p:spPr bwMode="auto">
            <a:xfrm>
              <a:off x="0" y="6786563"/>
              <a:ext cx="9144000" cy="714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28596" y="928670"/>
            <a:ext cx="8435975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Tx/>
              <a:buAutoNum type="arabicPeriod"/>
              <a:defRPr/>
            </a:pPr>
            <a:r>
              <a:rPr lang="ru-RU" sz="1350" kern="0" dirty="0">
                <a:latin typeface="Times New Roman" pitchFamily="18" charset="0"/>
              </a:rPr>
              <a:t>Основные понятия и определения.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Tx/>
              <a:buAutoNum type="arabicPeriod"/>
              <a:defRPr/>
            </a:pPr>
            <a:r>
              <a:rPr lang="ru-RU" sz="1350" kern="0" dirty="0">
                <a:latin typeface="Times New Roman" pitchFamily="18" charset="0"/>
              </a:rPr>
              <a:t>Социально-экономическое развитие городского округа Солнечногорск в 2022 году.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Tx/>
              <a:buAutoNum type="arabicPeriod"/>
              <a:defRPr/>
            </a:pPr>
            <a:r>
              <a:rPr lang="ru-RU" sz="1350" kern="0" dirty="0">
                <a:latin typeface="Times New Roman" pitchFamily="18" charset="0"/>
              </a:rPr>
              <a:t>Исполнение бюджета городского округа Солнечногорск за 2022 год.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Tx/>
              <a:buAutoNum type="arabicPeriod"/>
              <a:defRPr/>
            </a:pPr>
            <a:r>
              <a:rPr lang="ru-RU" sz="1350" kern="0" dirty="0">
                <a:latin typeface="Times New Roman" pitchFamily="18" charset="0"/>
              </a:rPr>
              <a:t>Параметры исполнения бюджета городского округа Солнечногорск за 2020–2022 годы.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Tx/>
              <a:buAutoNum type="arabicPeriod"/>
              <a:defRPr/>
            </a:pPr>
            <a:r>
              <a:rPr lang="ru-RU" sz="1350" kern="0" dirty="0">
                <a:latin typeface="Times New Roman" pitchFamily="18" charset="0"/>
              </a:rPr>
              <a:t>Достигнутые результаты бюджетной политики в 2022 году.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Tx/>
              <a:buAutoNum type="arabicPeriod"/>
              <a:defRPr/>
            </a:pPr>
            <a:r>
              <a:rPr lang="ru-RU" sz="1350" kern="0" dirty="0">
                <a:latin typeface="Times New Roman" pitchFamily="18" charset="0"/>
              </a:rPr>
              <a:t>Исполнение бюджета городского округа Солнечногорск по доходам за 2021-2022 годы.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Tx/>
              <a:buAutoNum type="arabicPeriod"/>
              <a:defRPr/>
            </a:pPr>
            <a:r>
              <a:rPr lang="ru-RU" sz="1350" kern="0" dirty="0">
                <a:latin typeface="Times New Roman" pitchFamily="18" charset="0"/>
              </a:rPr>
              <a:t>Удельный объем налоговых и неналоговых доходов района в расчете на душу населения в сравнении с другими муниципальными образованиями Московской области за 2022 год.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Tx/>
              <a:buAutoNum type="arabicPeriod"/>
              <a:defRPr/>
            </a:pPr>
            <a:r>
              <a:rPr lang="ru-RU" sz="1350" kern="0" dirty="0">
                <a:latin typeface="Times New Roman" pitchFamily="18" charset="0"/>
              </a:rPr>
              <a:t>Сведения об объеме муниципального долга городского округа Солнечногорск.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Tx/>
              <a:buAutoNum type="arabicPeriod"/>
              <a:defRPr/>
            </a:pPr>
            <a:r>
              <a:rPr lang="ru-RU" sz="1350" kern="0" dirty="0">
                <a:latin typeface="Times New Roman" pitchFamily="18" charset="0"/>
              </a:rPr>
              <a:t>Информация о местных налоговых льготах и суммах выпадающих доходов городского округа Солнечногорск в 2022 году.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Tx/>
              <a:buAutoNum type="arabicPeriod"/>
              <a:defRPr/>
            </a:pPr>
            <a:r>
              <a:rPr lang="ru-RU" sz="1350" kern="0" dirty="0">
                <a:latin typeface="Times New Roman" pitchFamily="18" charset="0"/>
              </a:rPr>
              <a:t>Динамика и структура безвозмездных поступлений в бюджет городского округа за 2021-2022 годы.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Tx/>
              <a:buAutoNum type="arabicPeriod"/>
              <a:defRPr/>
            </a:pPr>
            <a:r>
              <a:rPr lang="ru-RU" sz="1350" kern="0" dirty="0">
                <a:latin typeface="Times New Roman" pitchFamily="18" charset="0"/>
              </a:rPr>
              <a:t>Сведения о расходах бюджета городского округа Солнечногорск по разделам и подразделам классификации расходов за 2022 год.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Tx/>
              <a:buAutoNum type="arabicPeriod"/>
              <a:defRPr/>
            </a:pPr>
            <a:r>
              <a:rPr lang="ru-RU" sz="1350" kern="0" dirty="0">
                <a:latin typeface="Times New Roman" pitchFamily="18" charset="0"/>
              </a:rPr>
              <a:t>Удельный объем расходов бюджета городского округа в отдельных секторах экономики и социальной сферы за 2022 год, включая расходы на душу населения.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Tx/>
              <a:buAutoNum type="arabicPeriod"/>
              <a:defRPr/>
            </a:pPr>
            <a:r>
              <a:rPr lang="ru-RU" sz="1350" kern="0" dirty="0">
                <a:latin typeface="Times New Roman" pitchFamily="18" charset="0"/>
              </a:rPr>
              <a:t>Сведения о расходах бюджета Солнечногорского муниципального района по исполнению муниципальных программ.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Tx/>
              <a:buAutoNum type="arabicPeriod"/>
              <a:defRPr/>
            </a:pPr>
            <a:r>
              <a:rPr lang="ru-RU" sz="1350" kern="0" dirty="0">
                <a:latin typeface="Times New Roman" pitchFamily="18" charset="0"/>
              </a:rPr>
              <a:t>Сведения о расходах бюджета городского округа Солнечногорск в разрезе целевых показателей муниципальных программ в 2022 году.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Tx/>
              <a:buAutoNum type="arabicPeriod"/>
              <a:defRPr/>
            </a:pPr>
            <a:r>
              <a:rPr lang="ru-RU" sz="1350" kern="0" dirty="0">
                <a:latin typeface="Times New Roman" pitchFamily="18" charset="0"/>
              </a:rPr>
              <a:t>Информация о национальных проектах, реализованных на территории городского округа Солнечногорск в 2022 году.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Tx/>
              <a:buAutoNum type="arabicPeriod"/>
              <a:defRPr/>
            </a:pPr>
            <a:r>
              <a:rPr lang="ru-RU" sz="1350" kern="0" dirty="0">
                <a:latin typeface="Times New Roman" pitchFamily="18" charset="0"/>
              </a:rPr>
              <a:t>Расходы бюджета городского округа с учетом интереса целевых групп.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Tx/>
              <a:buAutoNum type="arabicPeriod"/>
              <a:defRPr/>
            </a:pPr>
            <a:r>
              <a:rPr lang="ru-RU" sz="1350" kern="0" dirty="0">
                <a:latin typeface="Times New Roman" pitchFamily="18" charset="0"/>
              </a:rPr>
              <a:t>Социально-значимые проекты  городского округа Солнечногорск в 2022 году.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Tx/>
              <a:buAutoNum type="arabicPeriod"/>
              <a:defRPr/>
            </a:pPr>
            <a:r>
              <a:rPr lang="ru-RU" sz="1350" kern="0" dirty="0">
                <a:latin typeface="Times New Roman" pitchFamily="18" charset="0"/>
              </a:rPr>
              <a:t>Мероприятия, выполненные в рамках инициативного бюджетирования городского округа Солнечногорск.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Tx/>
              <a:buAutoNum type="arabicPeriod"/>
              <a:defRPr/>
            </a:pPr>
            <a:r>
              <a:rPr lang="ru-RU" sz="1350" kern="0" dirty="0">
                <a:latin typeface="Times New Roman" pitchFamily="18" charset="0"/>
              </a:rPr>
              <a:t>Контактная информация.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071670" y="571480"/>
            <a:ext cx="4679950" cy="260350"/>
          </a:xfrm>
        </p:spPr>
        <p:txBody>
          <a:bodyPr/>
          <a:lstStyle/>
          <a:p>
            <a:pPr eaLnBrk="1" hangingPunct="1"/>
            <a:r>
              <a:rPr lang="ru-RU" sz="18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Оглавление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00034" y="1857364"/>
            <a:ext cx="81080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1. «Здравоохранение»</a:t>
            </a: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xmlns="" id="{BEAEA965-3423-4DE3-AEC6-E137FC5C18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03062080"/>
              </p:ext>
            </p:extLst>
          </p:nvPr>
        </p:nvGraphicFramePr>
        <p:xfrm>
          <a:off x="214282" y="2357430"/>
          <a:ext cx="8572563" cy="400065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905013">
                  <a:extLst>
                    <a:ext uri="{9D8B030D-6E8A-4147-A177-3AD203B41FA5}">
                      <a16:colId xmlns:a16="http://schemas.microsoft.com/office/drawing/2014/main" xmlns="" val="1345045234"/>
                    </a:ext>
                  </a:extLst>
                </a:gridCol>
                <a:gridCol w="6358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452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472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40839">
                  <a:extLst>
                    <a:ext uri="{9D8B030D-6E8A-4147-A177-3AD203B41FA5}">
                      <a16:colId xmlns:a16="http://schemas.microsoft.com/office/drawing/2014/main" xmlns="" val="1288133313"/>
                    </a:ext>
                  </a:extLst>
                </a:gridCol>
                <a:gridCol w="74083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4083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4083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375844">
                  <a:extLst>
                    <a:ext uri="{9D8B030D-6E8A-4147-A177-3AD203B41FA5}">
                      <a16:colId xmlns:a16="http://schemas.microsoft.com/office/drawing/2014/main" xmlns="" val="2032846315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Планируемые результаты реализации муниципальной программы (подпрограммы)</a:t>
                      </a:r>
                      <a:endParaRPr lang="ru-RU" sz="8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8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09212296"/>
                  </a:ext>
                </a:extLst>
              </a:tr>
              <a:tr h="351580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 "Профилактика заболеваний и формирование здорового образа жизни. Развитие первичной медико-санитарной помощи"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516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  <a:cs typeface="Times New Roman"/>
                        </a:rPr>
                        <a:t>Диспансеризация взрослого населения Московской области (Доля взрослого населения, прошедшего диспансеризацию, от общего числа взрослого населения)</a:t>
                      </a:r>
                      <a:endParaRPr lang="ru-RU" sz="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Процент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  <a:cs typeface="Times New Roman"/>
                        </a:rPr>
                        <a:t>24,00</a:t>
                      </a:r>
                      <a:endParaRPr lang="ru-RU" sz="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  <a:cs typeface="Times New Roman"/>
                        </a:rPr>
                        <a:t>25,00</a:t>
                      </a:r>
                      <a:endParaRPr lang="ru-RU" sz="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  <a:cs typeface="Times New Roman"/>
                        </a:rPr>
                        <a:t>41,83</a:t>
                      </a:r>
                      <a:endParaRPr lang="ru-RU" sz="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latin typeface="+mn-lt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latin typeface="+mn-lt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  <a:cs typeface="Times New Roman"/>
                        </a:rPr>
                        <a:t>Показатель выполнен</a:t>
                      </a:r>
                      <a:endParaRPr lang="ru-RU" sz="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4149654"/>
                  </a:ext>
                </a:extLst>
              </a:tr>
              <a:tr h="11257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  <a:cs typeface="Times New Roman"/>
                        </a:rPr>
                        <a:t>Количество застрахованного населения трудоспособного возраста на территории Московской области</a:t>
                      </a:r>
                      <a:endParaRPr lang="ru-RU" sz="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Процент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  <a:cs typeface="Times New Roman"/>
                        </a:rPr>
                        <a:t>51,00</a:t>
                      </a:r>
                      <a:endParaRPr lang="ru-RU" sz="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  <a:cs typeface="Times New Roman"/>
                        </a:rPr>
                        <a:t>75,00</a:t>
                      </a:r>
                      <a:endParaRPr lang="ru-RU" sz="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  <a:cs typeface="Times New Roman"/>
                        </a:rPr>
                        <a:t>103,00</a:t>
                      </a:r>
                      <a:endParaRPr lang="ru-RU" sz="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latin typeface="+mn-lt"/>
                          <a:ea typeface="Times New Roman"/>
                          <a:cs typeface="Times New Roman"/>
                        </a:rPr>
                        <a:t>75,00</a:t>
                      </a:r>
                      <a:endParaRPr lang="ru-RU" sz="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latin typeface="+mn-lt"/>
                          <a:ea typeface="Times New Roman"/>
                          <a:cs typeface="Times New Roman"/>
                        </a:rPr>
                        <a:t>75,00</a:t>
                      </a:r>
                      <a:endParaRPr lang="ru-RU" sz="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latin typeface="+mn-lt"/>
                          <a:ea typeface="Times New Roman"/>
                          <a:cs typeface="Times New Roman"/>
                        </a:rPr>
                        <a:t>75,00</a:t>
                      </a:r>
                      <a:endParaRPr lang="ru-RU" sz="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  <a:cs typeface="Times New Roman"/>
                        </a:rPr>
                        <a:t>Трудоспособное население  г.о. Солнечногорск - 90992 чел. (по данным переписи населения). Фактически застраховано на 01.12.2022 - 93965 чел. Исполнение 103%</a:t>
                      </a:r>
                      <a:endParaRPr lang="ru-RU" sz="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32025898"/>
                  </a:ext>
                </a:extLst>
              </a:tr>
              <a:tr h="391386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 "Финансовое обеспечение системы организации медицинской помощи"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52705" marR="5270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77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+mn-lt"/>
                          <a:ea typeface="Times New Roman"/>
                          <a:cs typeface="Times New Roman"/>
                        </a:rPr>
                        <a:t>Жилье – медикам, нуждающихся в обеспечении жильем</a:t>
                      </a:r>
                      <a:endParaRPr lang="ru-RU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Процент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+mn-lt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+mn-lt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+mn-lt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2705" marR="527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931318125"/>
                  </a:ext>
                </a:extLst>
              </a:tr>
            </a:tbl>
          </a:graphicData>
        </a:graphic>
      </p:graphicFrame>
      <p:grpSp>
        <p:nvGrpSpPr>
          <p:cNvPr id="2" name="Группа 9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9" name="Прямоугольник 18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357158" y="928670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+mj-lt"/>
              </a:rPr>
              <a:t>Исполнение бюджета в разрезе целевых показателей муниципальных программ в 2022 году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352493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214282" y="500042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2. «Культура»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42844" y="857232"/>
          <a:ext cx="8810152" cy="561493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3302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1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1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09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200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128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128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1286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34610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12030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094">
                <a:tc gridSpan="9"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 "Сохранение, использование, популяризация и государственная охрана объектов культурного наследия (памятников истории и культуры) народов Российской Федерации"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17780" marR="177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53242">
                <a:tc>
                  <a:txBody>
                    <a:bodyPr/>
                    <a:lstStyle/>
                    <a:p>
                      <a:pPr marL="17780" marR="177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</a:rPr>
                        <a:t>Увеличение доли объектов культурного наследия, находящихся в собственности муниципального образования, на которые установлены информационные надписи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</a:rPr>
                        <a:t>Процент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13,00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35,00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22,0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Причина невыполнения-повышение цен на изготовление и подготовку проектов информационных надписей на ОКН (вместо запланированных 6 ед. изготовлены и размещены 3 ед.)-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3656">
                <a:tc gridSpan="9"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 «Развитие музейного дела и народных художественных промыслов»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17780" marR="177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3204">
                <a:tc>
                  <a:txBody>
                    <a:bodyPr/>
                    <a:lstStyle/>
                    <a:p>
                      <a:pPr marL="17780" marR="177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</a:rPr>
                        <a:t>Перевод в электронный вид музейных фондов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</a:rPr>
                        <a:t>Процент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50,00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187">
                <a:tc gridSpan="9"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III «Развитие библиотечного дела»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17780" marR="177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3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Количество посещений организаций культуры по отношению к уровню 2017 года (в части посещений библиотек)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122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1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Обеспечение роста числа пользователей муниципальных библиотек Московской области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24 783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27 770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27 770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18 816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19 004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19 194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413">
                <a:tc gridSpan="9"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IV «Развитие профессионального искусства, гастрольно-концертной и культурно-досуговой деятельности, кинематографии»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17780" marR="177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5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latin typeface="Times New Roman"/>
                          <a:ea typeface="Calibri"/>
                          <a:cs typeface="Times New Roman"/>
                        </a:rPr>
                        <a:t>Количество граждан, принимающих участие в добровольческой деятельности, получивших государственную (муниципальную) поддержку в форме субсидий бюджетным учреждениям культуры</a:t>
                      </a:r>
                      <a:endParaRPr lang="ru-RU" sz="8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5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latin typeface="Times New Roman"/>
                          <a:ea typeface="Calibri"/>
                          <a:cs typeface="Times New Roman"/>
                        </a:rPr>
                        <a:t>Количество праздничных и культурно-массовых мероприятий, в т.ч. творческих фестивалей и конкурсов</a:t>
                      </a:r>
                      <a:endParaRPr lang="ru-RU" sz="8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2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Calibri"/>
                          <a:cs typeface="Times New Roman"/>
                        </a:rPr>
                        <a:t>Количество поддержанных творческих инициатив и проектов (нарастающим итогом)</a:t>
                      </a:r>
                      <a:endParaRPr lang="ru-RU" sz="8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7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Calibri"/>
                          <a:cs typeface="Times New Roman"/>
                        </a:rPr>
                        <a:t>Число посещений культурных мероприятий</a:t>
                      </a:r>
                      <a:endParaRPr lang="ru-RU" sz="8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Тысяча единиц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526,26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578,54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878,18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630,76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733,83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938,44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latin typeface="Times New Roman"/>
                          <a:ea typeface="Calibri"/>
                          <a:cs typeface="Times New Roman"/>
                        </a:rPr>
                        <a:t>Соотношение 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  <a:endParaRPr lang="ru-RU" sz="8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2. «Культура»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32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91005" y="973830"/>
          <a:ext cx="8810150" cy="565282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35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29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29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57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435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7083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7083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7083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40365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3468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080">
                <a:tc gridSpan="9"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VI "Развитие образования в сфере культуры Московской области"</a:t>
                      </a:r>
                      <a:endParaRPr lang="ru-RU" sz="1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17780" marR="177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 Доля детей в возрасте от 5 до 18 лет, охваченных дополнительным образованием сферы культуры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10,10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8,40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8,65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9,20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91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  Доля детей в возрасте от 7 до 15 лет, обучающихся по предпрофессиональным программам в области искусств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7,60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9,05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0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Доля педагогических работников муниципальных организаций дополнительного образования детей, занимающих штатные должности не менее одной ставки по одной должности, получающих доплату за напряженный труд, равную 5 000 рублей, к общему количеству педагогических работников муниципальных организаций дополнительного образования детей, занимающих штатные должности не менее одной ставки по одной должности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5622">
                <a:tc gridSpan="9"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VII "Развития архивного дела"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17780" marR="177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9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90,00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90,00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90,00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95,00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Доля архивных фондов муниципального архива, внесенных в общеотраслевую базу данных «Архивный фонд», от общего количества архивных фондов, хранящихся в муниципальном архиве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181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Доля субвенции бюджету муниципального образования Московской области на обеспечение переданных государственных полномочий по временному хранению, комплектованию, учету и использованию архивных документов, относящихся к собственности Московской области и временно хранящихся в муниципальном архиве, освоенная бюджетом муниципального образования Московской области, в общей сумме указанной субвенции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99,75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99,76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99,62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99,80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99,80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99,80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Сложилась экономия в размере 17113,28 руб. в результате проведения закупочных процедур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20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1,70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2,10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2,10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9594">
                <a:tc gridSpan="9">
                  <a:txBody>
                    <a:bodyPr/>
                    <a:lstStyle/>
                    <a:p>
                      <a:pPr marL="17780" marR="1778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VIII "Развитие парков культуры и отдыха"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5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Число культурно-массовых и физкультурно-оздоровительных мероприятий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102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106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287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3. «Образование»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91005" y="973830"/>
          <a:ext cx="8810150" cy="567265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83468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2398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 "Дошкольное образование"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17780" marR="177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6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Количество отремонтированных дошкольных образовательных организаций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Штука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Выкуп нежилого помещения и земельного участка под размещение дошкольных групп для детей в возрасте от 2 месяцев до 7 лет  в д. Голубое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Доступность дошкольного образования для детей в возрасте до 3-х лет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1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Доступность дошкольного образования для детей в возрасте от трех до семи лет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6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112,40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111,40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117,15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109,00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46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Созданы дополнительные места в субъектах Российской Федерации для детей в возрасте от 1,5 до 3 лет любой направленности в организациях, осуществляющих образовательную деятельность (за исключением государственных и муниципальных), и у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уход за детьми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Мест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216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 "Общее образование"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17780" marR="177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1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110,00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116,90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127,00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111,10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22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Доля обучающихся, получающих начальное общее образование в государственных и муниципальных образовательных организациях, получающих бесплатное горячее питание, к общему количеству обучающихся, получающих начальное общее образование в государственных и муниципальных образовательных организациях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3. «Образование»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91005" y="973830"/>
          <a:ext cx="8810150" cy="474384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97782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общеобразовательных организациях, расположенных в сельской местности и малых городах, созданы и функционируют центры образования естественно-научной и технологической направленностей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отремонтированных общеобразовательных организаций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Штука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6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объектов, в которых в полном объеме выполнены мероприятия по капитальному ремонту общеобразовательных организаций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Штука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89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выпускников текущего года, набравших 250 баллов и более по 3 предметам, к общему количеству выпускников текущего года, сдавших ЕГЭ по 3 и более предметам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6,91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7,31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7,77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8,11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8,11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8628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III "Дополнительное образование, воспитание и психолого-социальное сопровождение детей"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1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104,70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2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детей в возрасте от 5 до 18 лет, охваченных дополнительным образованием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75,86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77,00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76,11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76,00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76,00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76,00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4. «Социальная защита населения»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91005" y="973830"/>
          <a:ext cx="8810150" cy="545556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43832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2708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 "Социальная поддержка граждан"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5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Уровень бедности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4,98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27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Активное долголетие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6692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 "Доступная среда"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66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доступных для инвалидов и других маломобильных групп населения приоритетных объектов социальной, транспортной, инженерной инфраструктуры в общем количестве муниципальных приоритетных объектов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77,80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79,80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81,80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83,80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85,80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93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Доля детей-инвалидов в возрасте от 1,5 года до 7 лет, охваченных дошкольным образованием, в общей численности детей-инвалидов такого возраста в Московской области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97,00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73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Доля детей-инвалидов в возрасте от 5 до 18 лет, получающих дополнительное образование, от общей численности детей-инвалидов данного возраста в Московской области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70,10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266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 в Московской области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99,00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1416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III " Развитие системы отдыха и оздоровления детей"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95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детей, охваченных отдыхом и оздоровлением, в общей численности детей в возрасте от 7 до 15 лет, подлежащих оздоровлению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59,50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62,50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63,50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Летними оздоровительными мероприятиями были охвачены 7791 чел.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266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детей, находящихся в трудной жизненной ситуации, охваченных отдыхом и оздоровлением в общей численности детей в возрасте от 7 до 15 лет, находящихся в трудной жизненной ситуации, подлежащих оздоровлению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55,70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56,00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66,30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56,50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57,50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Летними оздоровительными мероприятиями были охвачены 1173 ребенка, находящегося в ТЖС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4. «Социальная защита населения»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91005" y="973830"/>
          <a:ext cx="8810150" cy="566353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97782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4314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IV " Развитие трудовых ресурсов и охраны труда"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пострадавших в результате несчастных случаев на производстве со смертельным исходом в расчете на 1000 работающих (организаций, занятых в экономике муниципального образования)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Промилле (0,1 процента)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0,067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0,061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отчетном периоде произошло 7 несчастных случаев на производстве со смертельным исходом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4314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V "Развитие и поддержка социально ориентированных некоммерческих организаций"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расходов, направляемых на предоставление субсидии СО НКО, в общем объеме расходов бюджета муниципального образования на социальную сферу, в том числе: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3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 Количество СО НКО в сфере культуры, которым оказана поддержка органами местного самоуправления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3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 Количество СО НКО в сфере образования, которым оказана поддержка органами местного самоуправления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3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 Количество СО НКО в сфере социальной защиты населения, которым оказана поддержка органами местного самоуправления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3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 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3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 Количество СО НКО, которым оказана поддержка органами местного самоуправления, всего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3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расходов, направляемых на предоставление субсидий СО НКО в сфере физической культуры и спорта, в общем объеме расходов бюджета муниципального образования Московской области в сфере физической культуры и спорта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НКО в сфере спорта не участвовали в конкурсном отборе на предоставление субсидии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3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расходов, направляемых на предоставление субсидии СО НКО в сфере социальной защиты населения, в общем объеме расходов бюджета муниципального образования в сфере социальной защиты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Общий объем субсидии, предоставленной в 2022 году СОНКО сферы социальной защиты, составил 400,0 тыс. руб.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СО НКО в сфере культуры, которым оказана имущественная поддержка органами местного самоуправления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2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Общее количество предоставленной органами местного самоуправления площади на льготных условиях или в безвозмездное пользование СО НКО в сфере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Квадратный метр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360,8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310,20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310,20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310,20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310,20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310,20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4. «Социальная защита населения»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91005" y="973830"/>
          <a:ext cx="8810150" cy="535791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75197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3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Доля расходов, направляемых на предоставление субсидий СО НКО в сфере образования, в общем объеме расходов бюджета муниципального образования Московской области в сфере образования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0,34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0,35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0,39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Предоставлена субсидия в рамках реализации муниципальной программы "Образование" СОНКО сферы образования: 279,0 тыс. руб. - ЧУДО </a:t>
                      </a:r>
                      <a:r>
                        <a:rPr lang="ru-RU" sz="700" dirty="0" err="1">
                          <a:latin typeface="Times New Roman"/>
                          <a:ea typeface="Calibri"/>
                          <a:cs typeface="Times New Roman"/>
                        </a:rPr>
                        <a:t>Талантсити</a:t>
                      </a: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, 3628,0 тыс. руб. - ЧУДО "Маленькая страна"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57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Количество СО НКО в сфере образования, которым оказана имущественная поддержка органами местного самоуправления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Количество СО НКО в сфере социальной защиты населения, которым оказана имущественная поддержка органами местного самоуправления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92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Количество СО НКО в сфере физической культуры и спорта, которым оказана имущественная поддержка органами местного самоуправления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Количество СО НКО, которым оказана имущественная поддержка органами местного самоуправления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1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Количество СО НКО, которым оказана консультационная поддержка органами местного самоуправления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8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Количество СО НКО, которым оказана финансовая поддержка органами местного самоуправления всего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7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Общее количество предоставленной органами местного самоуправления площади на льготных условиях или в безвозмездное пользование СО НКО в сфере физической культуры и спорта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Квадратный метр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178,70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178,70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178,70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178,70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178,70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9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 Общее количество предоставленной органами местного самоуправления площади на льготных условиях или в безвозмездное пользование СО НКО в сфере социальной защиты населения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Квадратный метр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1235,00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1 235,00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1 325,20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1 325,20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1 325,20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1 325,20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5. «Спорт»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91005" y="973830"/>
          <a:ext cx="8810150" cy="564899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97782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5752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 "Развитие физической культуры и спорта"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Уровень обеспеченности граждан спортивными сооружениями исходя из единовременной пропускной способности объектов спорта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10,81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20,40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 Доля жителей муниципального образования Московской области, систематически занимающихся физической культурой и спортом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53,40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жителей городского округа Солнечногорск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56,50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56,50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31,30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31,40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31,50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городском округе Солнечногорск Московской области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16,10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16,20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16,30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обучающихся и студентов городского округа Солнечногорск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студентов, принявших участие в сдаче нормативов Всероссийского физкультурно-спортивного комплекса «Готов к труду и обороне» (ГТО)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56,50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56,50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проведенных массовых, официальных физкультурных и спортивных мероприятий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8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Эффективность использования существующих объектов спорта (отношение фактической посещаемости к нормативной пропускной способности)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99,50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22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объектов физической культуры и спорта, на которых произведена модернизация материально-технической базы путем проведения капитального ремонта или технического переоснащения оборудованием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9804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III " Подготовка спортивного резерва"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22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спорта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84,40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93,70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93,00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94,00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94,50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6. «Развитие сельского хозяйства»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91005" y="973830"/>
          <a:ext cx="8902594" cy="544207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78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77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77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87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212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2129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2129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2129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23523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37406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9584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 " Развитие отраслей сельского хозяйства"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году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104,90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105,10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105,10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105,10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105,10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105,10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7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Производство молока в хозяйствах всех категорий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Тысяча тонн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Невыполнение показателя связано с тем, что на территории го Солнечногорск отсутствуют крупные сельскохозяйственные производители молока.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01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Инвестиции в основной капитал по видам экономической деятельности: Растениеводство и животноводство, охота и предоставление соответствующих услуг в этих областях, Производство пищевых продуктов, Производство напитков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Миллион рублей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1 500,00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571,85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Невыполнение показателя связано со снижением инвестиционной деятельности.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6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Ввод мощностей животноводческих комплексов молочного направления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скотомест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ООО "АПК "</a:t>
                      </a:r>
                      <a:r>
                        <a:rPr lang="ru-RU" sz="800" dirty="0" err="1">
                          <a:latin typeface="Times New Roman"/>
                          <a:ea typeface="Times New Roman"/>
                          <a:cs typeface="Times New Roman"/>
                        </a:rPr>
                        <a:t>Флок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" перенес мероприятия по расширению на 2023 г.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6243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 " Развитие мелиорации земель сельскохозяйственного назначения"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5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Вовлечение в оборот выбывших сельскохозяйственных угодий за счет проведения культуртехнических работ сельскохозяйственными товаропроизводителями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Тысяча гектар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0,63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постоянной основе проводится работа с собственниками ЗУ для достижения целевого показателя.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94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Площадь земель, обработанных от борщевика Сосновского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Гектар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55,46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69,47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69,47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5685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IV "Обеспечение эпизоотического и ветеринарно-санитарного благополучия"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0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отловленных животных без владельцев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связи с нехваткой бюджетных средств Московской области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4613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IV "Обеспечение эпизоотического и ветеринарно-санитарного благополучия"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9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Объем экспорта АПК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Тысяча долларов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75 477,00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48 822,88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49 265,800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571500"/>
            <a:ext cx="8013700" cy="1152525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1600" b="1" u="sng" dirty="0">
                <a:solidFill>
                  <a:schemeClr val="bg1">
                    <a:lumMod val="10000"/>
                  </a:schemeClr>
                </a:solidFill>
                <a:effectLst/>
                <a:latin typeface="Times New Roman" pitchFamily="18" charset="0"/>
              </a:rPr>
              <a:t>Бюджет</a:t>
            </a:r>
            <a:r>
              <a:rPr lang="ru-RU" sz="1600" dirty="0">
                <a:solidFill>
                  <a:schemeClr val="bg1">
                    <a:lumMod val="1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ru-RU" sz="1600" dirty="0">
                <a:effectLst/>
                <a:latin typeface="Times New Roman" pitchFamily="18" charset="0"/>
              </a:rPr>
              <a:t>–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</a:rPr>
              <a:t>это финансовый план доходов и расходов, в котором указываются источники и объемы ожидаемых поступлений денежных средств в государственную казну и предназначенных для реализации основных потребностей населения, а также обеспечения задач и функций государства и местного самоуправления на определенный период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28688" y="3000375"/>
            <a:ext cx="79200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1600" b="1" u="sng" dirty="0">
                <a:latin typeface="Times New Roman" pitchFamily="18" charset="0"/>
              </a:rPr>
              <a:t>Консолидированный бюджет</a:t>
            </a:r>
            <a:r>
              <a:rPr lang="ru-RU" sz="16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-</a:t>
            </a:r>
            <a:r>
              <a:rPr lang="ru-RU" sz="1600" dirty="0">
                <a:latin typeface="Times New Roman" pitchFamily="18" charset="0"/>
              </a:rPr>
              <a:t> свод бюджетов всех уровней на определенной территории (используется в аналитических целях и не утверждается законом)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55650" y="3933825"/>
            <a:ext cx="3887788" cy="2424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latin typeface="Times New Roman" pitchFamily="18" charset="0"/>
              </a:rPr>
              <a:t>ДОХОДЫ БЮДЖЕТА</a:t>
            </a:r>
            <a:r>
              <a:rPr lang="ru-RU" sz="1600" dirty="0">
                <a:latin typeface="Times New Roman" pitchFamily="18" charset="0"/>
              </a:rPr>
              <a:t> – поступающие в бюджет денежные средства, за исключением средств, являющихся источниками финансирования дефицита бюджета</a:t>
            </a:r>
          </a:p>
          <a:p>
            <a:pPr algn="ctr">
              <a:spcBef>
                <a:spcPct val="50000"/>
              </a:spcBef>
              <a:buFontTx/>
              <a:buChar char="-"/>
            </a:pPr>
            <a:r>
              <a:rPr lang="ru-RU" sz="1600" dirty="0">
                <a:latin typeface="Times New Roman" pitchFamily="18" charset="0"/>
              </a:rPr>
              <a:t> налоговые доходы</a:t>
            </a:r>
          </a:p>
          <a:p>
            <a:pPr algn="ctr">
              <a:spcBef>
                <a:spcPct val="50000"/>
              </a:spcBef>
              <a:buFontTx/>
              <a:buChar char="-"/>
            </a:pPr>
            <a:r>
              <a:rPr lang="ru-RU" sz="1600" dirty="0">
                <a:latin typeface="Times New Roman" pitchFamily="18" charset="0"/>
              </a:rPr>
              <a:t> неналоговые доходы</a:t>
            </a:r>
          </a:p>
          <a:p>
            <a:pPr algn="ctr">
              <a:spcBef>
                <a:spcPct val="50000"/>
              </a:spcBef>
              <a:buFontTx/>
              <a:buChar char="-"/>
            </a:pPr>
            <a:r>
              <a:rPr lang="ru-RU" sz="1600" dirty="0">
                <a:latin typeface="Times New Roman" pitchFamily="18" charset="0"/>
              </a:rPr>
              <a:t> безвозмездные поступления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148263" y="4005263"/>
            <a:ext cx="3311525" cy="2301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latin typeface="Times New Roman" pitchFamily="18" charset="0"/>
              </a:rPr>
              <a:t>РАСХОДЫ БЮДЖЕТА </a:t>
            </a:r>
            <a:r>
              <a:rPr lang="ru-RU" sz="1600">
                <a:latin typeface="Times New Roman" pitchFamily="18" charset="0"/>
              </a:rPr>
              <a:t> – выплачиваемые из бюджета денежные средства, за исключением средств, являющихся источниками финансирования дефицита бюджета</a:t>
            </a:r>
          </a:p>
          <a:p>
            <a:pPr algn="ctr">
              <a:spcBef>
                <a:spcPct val="50000"/>
              </a:spcBef>
            </a:pPr>
            <a:endParaRPr lang="ru-RU" sz="16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ru-RU" sz="1600">
              <a:latin typeface="Times New Roman" pitchFamily="18" charset="0"/>
            </a:endParaRP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900113" y="1989138"/>
            <a:ext cx="7559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785813" y="1714500"/>
            <a:ext cx="81375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600" b="1" u="sng" dirty="0">
                <a:latin typeface="Times New Roman" pitchFamily="18" charset="0"/>
              </a:rPr>
              <a:t>Бюджетный процесс</a:t>
            </a:r>
            <a:r>
              <a:rPr lang="ru-RU" sz="1600" dirty="0">
                <a:latin typeface="Times New Roman" pitchFamily="18" charset="0"/>
              </a:rPr>
              <a:t> – это деятельность 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рассмотрению и утверждению бюджетной отчетности и внешних проверок.</a:t>
            </a:r>
          </a:p>
        </p:txBody>
      </p:sp>
      <p:sp>
        <p:nvSpPr>
          <p:cNvPr id="20488" name="AutoShape 9"/>
          <p:cNvSpPr>
            <a:spLocks noChangeArrowheads="1"/>
          </p:cNvSpPr>
          <p:nvPr/>
        </p:nvSpPr>
        <p:spPr bwMode="auto">
          <a:xfrm>
            <a:off x="7956550" y="3284538"/>
            <a:ext cx="503238" cy="647700"/>
          </a:xfrm>
          <a:prstGeom prst="curvedLeftArrow">
            <a:avLst>
              <a:gd name="adj1" fmla="val 25741"/>
              <a:gd name="adj2" fmla="val 5148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9" name="AutoShape 10"/>
          <p:cNvSpPr>
            <a:spLocks noChangeArrowheads="1"/>
          </p:cNvSpPr>
          <p:nvPr/>
        </p:nvSpPr>
        <p:spPr bwMode="auto">
          <a:xfrm>
            <a:off x="468313" y="3284538"/>
            <a:ext cx="431800" cy="649287"/>
          </a:xfrm>
          <a:prstGeom prst="curvedRightArrow">
            <a:avLst>
              <a:gd name="adj1" fmla="val 30074"/>
              <a:gd name="adj2" fmla="val 6014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490" name="Группа 27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15" name="Прямоугольник 6"/>
            <p:cNvSpPr>
              <a:spLocks noChangeArrowheads="1"/>
            </p:cNvSpPr>
            <p:nvPr/>
          </p:nvSpPr>
          <p:spPr bwMode="auto">
            <a:xfrm>
              <a:off x="714375" y="214313"/>
              <a:ext cx="6096000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100" b="1" kern="0" dirty="0">
                  <a:solidFill>
                    <a:schemeClr val="bg1">
                      <a:lumMod val="10000"/>
                    </a:schemeClr>
                  </a:solidFill>
                  <a:latin typeface="Times New Roman" pitchFamily="18" charset="0"/>
                </a:rPr>
                <a:t>Основные понятия и определения</a:t>
              </a:r>
              <a:endPara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714375" y="500063"/>
              <a:ext cx="8215313" cy="158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493" name="Рисунок 8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20" y="214290"/>
              <a:ext cx="357190" cy="438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Прямоугольник 18"/>
            <p:cNvSpPr/>
            <p:nvPr/>
          </p:nvSpPr>
          <p:spPr>
            <a:xfrm>
              <a:off x="0" y="6786563"/>
              <a:ext cx="9144000" cy="714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7. «Экология и окружающая среда»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91005" y="973830"/>
          <a:ext cx="8810150" cy="564892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14124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7972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 "Охрана окружающей среды"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1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Проведение мониторинга с детальным обследованием технического состояния гидротехнических сооружений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01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проведенных экологических мероприятий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52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обустроенных родников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Штука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2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установленных специализированных герметичных контейнеров для организации сбора и утилизации опасных отходов: люминесцентных ламп, ртутьсодержащих бытовых термометров и химических элементов питания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Штука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8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водоемов с очищенной береговой зоной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Штука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1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населения, принявшего участие в экологических мероприятиях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Тысяча 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28,55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28,58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28,58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28,65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7055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 " Развитие водохозяйственного комплекса"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92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застрахованных гидротехнических сооружений, находящихся в собственности муниципального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Штука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36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гидротехнических сооружений, находящихся в собственности муниципального образования, на которых оказываются услуги по техническому обслуживанию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Штука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9700">
                <a:tc gridSpan="9">
                  <a:txBody>
                    <a:bodyPr/>
                    <a:lstStyle/>
                    <a:p>
                      <a:pPr algn="ctr"/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IV "Развитие лесного хозяйства"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22729"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ликвидированных отходов, на лесных участках в составе земель лесного фонда, не предоставленных гражданам и юридическим лицам, в общем объеме обнаруженных отходов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3132">
                <a:tc gridSpan="9">
                  <a:txBody>
                    <a:bodyPr/>
                    <a:lstStyle/>
                    <a:p>
                      <a:pPr algn="ctr"/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V " Региональная программа в области обращения с отходами, в том числе с твердыми коммунальными отходами"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91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Ликвидировано несанкционированных свалок и навалов мусора с территории природных объектов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1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Количество разработанных проектов по объектам инженерной инфраструктуры для заводов по термическому обезвреживанию отходов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8. «Безопасность и обеспечение безопасности жизнедеятельности»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91005" y="973830"/>
          <a:ext cx="8810150" cy="568044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97782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6310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 "Профилактика преступлений и иных правонарушений"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Рост числа лиц, состоящих на диспансерном наблюдении с диагнозом «Употребление наркотиков с вредными последствиями»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106,00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105,00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Данные ПНДО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Увеличение доли социально значимых объектов (учреждений), оборудованных в целях антитеррористической защищенности средствами безопасности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90,62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90,62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Увеличение числа граждан принимающих участие в деятельности народных дружин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115,00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114,00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Ведется постоянная работа по повышению показателя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2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Снижение доли несовершеннолетних в общем числе лиц, совершивших преступления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99,70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99,00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"Безопасный регион", не менее чем на 5 % ежегодно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1 133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1 190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1 414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1 579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1 684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1 768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кладбищ, соответствующих требованиям Регионального стандарта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77,80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80,49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83,17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85,94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89,00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93,00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Снижение общего количества преступлений, совершенных на территории муниципального образования, не менее чем на 3 % ежегодно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1 532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1 486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1 600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1 552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1 505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1 460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Данные предоставлены ОМВД России по городскому округу Солнечногорск. Ведется постоянная работа по понижению показателя.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Инвентаризация мест захоронений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62,23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95,12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97,56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Снижение уровня вовлеченности населения в незаконный оборот наркотиков на 100 тыс. человек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6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Снижение уровня криминогенности наркомании на 100 тыс. человек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12,35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12,29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12,29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12,29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12,26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12,23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42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отремонтированных зданий (помещений), занимаемых территориальными подразделениями ведомств, осуществляющих деятельность по обеспечению соблюдения законности, правопорядка и безопасности на территории Московской области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Произведен капитальный ремонт участкового пункта полиции.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522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</a:t>
                      </a:r>
                      <a:r>
                        <a:rPr lang="ru-RU" sz="800" kern="1200" dirty="0" err="1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транспортироанных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умерших в морг с мест обнаружения или происшествия для производства судебно-медицинской экспертизы, произведенных в соответствии с установленными требованиями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8. «Безопасность и обеспечение безопасности жизнедеятельности»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91005" y="973830"/>
          <a:ext cx="8810150" cy="563922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97782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6310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 " Снижение рисков возникновения и смягчение последствий чрезвычайных ситуаций природного и техногенного характера"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0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Среднее временя совместного реагирования нескольких экстренных оперативных служб на обращения населения по единому номеру «112» на территории муниципального образования Московской области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Минута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56,0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45,50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45,50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Прирост уровня безопасности людей на водных объектах, расположенных на территории муниципального образования Московской области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Степень готовности муниципального звена Московской областной системы предупреждения и ликвидации чрезвычайным ситуациям к действиям по предназначению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7,30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7190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Подпрограмма: III. Развитие и совершенствование систем оповещения и информирования населения муниципального образования Московской области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Увеличение 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95,00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99,00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89,00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95,00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95,00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95,00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Показатель не достигнут в связи с недостаточностью финансирования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3506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IV "Обеспечение пожарной безопасности"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Повышение степени пожарной защищенности муниципального образования, по отношению к базовому периоду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15,50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18,50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18,50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4772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V "Обеспечение мероприятий гражданской обороны"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70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Темп прироста степени обеспеченности запасами материально-технических, продовольственных, медицинских и иных средств для целей гражданской обороны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Показатель не достигнут в связи с недостаточностью финансирования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22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Увеличение степени готовности к использованию по предназначению защитных сооружений и иных объектов гражданской обороны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4,41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Показатель не достигнут в связи с недостаточностью финансирования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9. «Жилище»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91005" y="973830"/>
          <a:ext cx="8810150" cy="541397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9455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35732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597782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7190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 "Создание условий для жилищного строительства"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семей, улучшивших жилищные условия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Семья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8805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Гос.услуги</a:t>
                      </a: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 носят заявительный характер, количество уведомлений зависит от количества заявлений , поданных гражданами. Поступившие </a:t>
                      </a: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кведомления</a:t>
                      </a: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- ИЖС) или садового дома установленным параметрам и допустимости размещения объекта ИЖС или садового дома на земельном участке, уведомление о соответствии (несоответствии) построенных или реконструируемых объектов ИЖС или садового дома отработаны в полном объеме.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Тыс. Квадратных метров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277,85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130,26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237,28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233,05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277,77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Объем ввода индивидуального жилищного строительства согласован с Министерством жилищной политики МО и рассчитан с учетом аналитики предыдущих годов.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7190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 "Обеспечение жильем молодых семей"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2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молодых семей, получивших свидетельство о праве на получение социальной выплаты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Семья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9. «Жилище»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44</a:t>
            </a:fld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91005" y="973830"/>
          <a:ext cx="8810150" cy="526477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56007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807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III "Обеспечение жильем детей-сирот и детей, оставшихся без попечения родителей, лиц из числа детей-сирот и детей, оставшихся без попечения родителей"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34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помещениями, в отчетном году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86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Численность детей 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Человек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9855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VII "Улучшение жилищных условий отдельных категорий многодетных семей"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3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семьям, имеющим семь и более детей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Штука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1981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VIII "Обеспечение жильем отдельных категорий граждан, установленных федеральным законодательством"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731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Человек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10. «Развитие инженерной инфраструктуры и энергоэффективности»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45</a:t>
            </a:fld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91005" y="973830"/>
          <a:ext cx="8810150" cy="520976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97782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6310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 "Чистая вода"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созданных и восстановленных ВЗУ, ВНС и станций водоподготовки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3241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 "Системы водоотведения"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43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Прирост мощности очистных сооружений, обеспечивающих сокращение отведения в реку Волгу загрязненных сточных вод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Кубичес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кий км в 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0,009855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Завершен первый этап работ по замене очистных сооружений в д. Осипово. Планируемый срок ввода в эксплуатацию модернизированного объекта – декабрь 2024 года.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43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созданных и восстановленных объектов очистки сточных вод суммарной производительностью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Единиц на тысячу кубичес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ких метров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Вынос газопровода с зоны застройки реконструкции очистных сооружений д. Осипово и Капитальный ремонт наружной хозяйственно-бытовой канализации КК-294-КК-298 от д. 13 р.п. Андреевка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0839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III "Создание условий для обеспечения качественными коммунальными услугами"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2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66,70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66,7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10. «Развитие инженерной инфраструктуры и энергоэффективности»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46</a:t>
            </a:fld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214282" y="1357298"/>
          <a:ext cx="8810150" cy="438421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97782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6310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IV " Энергосбережение и повышение энергетической эффективности"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66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71,82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81,32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87,02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94,02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3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зданий, строений, сооружений муниципальной собственности, соответствующих нормальному уровню энергетической эффективности и выше (А, B, C, D)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21,80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8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Бережливый учет - Оснащенность многоквартирных домов общедомовыми приборами учета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52,58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52,58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62,60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66,44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07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многоквартирных домов с присвоенными классами энергоэффективности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36,25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36,25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39,70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39,66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0839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V "Развитие газификации"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2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Газификация населенных пунктов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Километр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6,80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6,80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11. «Предпринимательство»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47</a:t>
            </a:fld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91005" y="973830"/>
          <a:ext cx="8827178" cy="559368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199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51722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597782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4314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 "Инвестиции"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Объем инвестиций, привлеченных в основной капитал (без учета бюджетных инвестиций ), на душу населения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Тысяча рублей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102,89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103,00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95,58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Снижение инвестиционных вложений в экономику городского округа Солнечногорск объясняется уходом с рынка некоторых крупных и средних организаций в 2022 году.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Темп роста (индекс роста) физического объема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71,00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86,57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103,15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103,90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109,95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103,95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104,00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104,30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9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созданных рабочих мест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1 200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1 300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1 400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9566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 " Развитие конкуренции"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7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обоснованных, частично обоснованных жалоб в Федеральную антимонопольную службу (ФАС России) (от общего количества опубликованных торгов)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13,88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83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несостоявшихся торгов от общего количества объявленных торгов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21,13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22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общей экономии денежных средств от общей суммы объявленных торгов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14,55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Невысокая доля экономии обусловлена повышением цен на товары, работы и услуги в условиях экономических санкций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22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"О контрактной системе в сфере закупок товаров, работ, услуг для обеспечения государственных и муниципальных нужд"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30,43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60,21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11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стоимости контрактов, заключенных с единственным поставщиком по несостоявшимся закупкам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4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общей экономии денежных средств по результатам осуществления конкурентных закупок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6,80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11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Среднее количество участников на торгах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Низкая активность участников на торгах обусловлена  непростой экономической ситуацией.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1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реализованных требований Стандарта развития конкуренции в муниципальном образовании Московской области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11. «Предпринимательство»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48</a:t>
            </a:fld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91005" y="973830"/>
          <a:ext cx="8810150" cy="547630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97782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6310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III "Развитие малого и среднего предпринимательства"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23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среднесписочной численности работников (без внешних совместителей) малых и средних предприятий в среднесписочной численности работников (без внешних совместителей) всех предприятий и организаций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32,37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32,37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32,86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32,34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32,46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Малый бизнес большого региона. Прирост количества субъектов малого и среднего предпринимательства на 10 тыс. населения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18,54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48,68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вновь созданных субъектов МСП участниками проекта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1 217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1 727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1 510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1 650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1 740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4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самозанятых, зарегистрированных на территории муниципального образования и осуществляющих деятельность на территории Московской области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Человек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11 882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76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субъектов МСП в расчете на 10 тыс. человек населения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528,26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623,58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5752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IV "Развитие потребительского рынка и услуг"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Обеспеченность населения площадью торговых объектов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Кв.м на 1000 человек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2 486,40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2 632,00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2 932,90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2 509,2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2 512,7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2 524,1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Прирост площадей торговых объектов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Тыс. кв. метров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6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Прирост посадочных мест на объектах общественного питания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Мест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42,91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82,95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43,10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Прирост рабочих мест на объектах бытового обслуживания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Мест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10,48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ОДС, соответствующих требованиям, нормам и стандартам действующего законодательства, от общего количества ОДС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65,00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65,00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522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обращений по вопросу защиты прав потребителей от общего количества поступивших обращений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12. «Управление имуществом и муниципальными финансами»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49</a:t>
            </a:fld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91005" y="973830"/>
          <a:ext cx="8810150" cy="552304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199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50019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597782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6310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 "Развитие имущественного комплекса"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объектов недвижимого имущества, поставленных на ГКУ по результатам МЗК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130,30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147,00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Исключение незаконных решений по земле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Штука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Причина невыполнения: Увеличение количества факторов, приводящих к возникновению инцидентов; Необходимо внесение изменений в методику расчета компонента в части увеличения перечня случаев, считающихся инцидентами.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89,00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110,72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59,60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Причина невыполнения: количество заявок о постановке многодетных семей на учет превышает количество выделяемых/выделенных земельных участков.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104,00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82,30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Причина невыполнения: 80% задолженности образовано долгами прошлых лет.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Прирост земельного налога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96,00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92,80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Проверка использования земель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Эффективность работы по взысканию задолженности по арендной плате за муниципальное имущество и землю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68,19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Причина невыполнения: основная часть составляет задолженность по расторгнутым договорам в период 2007-2014 годы. Длительный период взыскания задолженности в порядке ведения исполнительного производства службой судебных приставов в соответствии со ст. 30 п.1 Закона об исполнительном производстве.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63" y="571500"/>
            <a:ext cx="7643812" cy="5969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itchFamily="18" charset="0"/>
              </a:rPr>
              <a:t>Основной принцип </a:t>
            </a:r>
            <a:r>
              <a:rPr lang="ru-RU" sz="2400" b="1" dirty="0">
                <a:effectLst/>
                <a:latin typeface="Times New Roman" pitchFamily="18" charset="0"/>
              </a:rPr>
              <a:t>формирования бюджета.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10080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000"/>
              <a:t>      </a:t>
            </a:r>
            <a:r>
              <a:rPr lang="ru-RU" sz="2000">
                <a:effectLst/>
                <a:latin typeface="Times New Roman" pitchFamily="18" charset="0"/>
              </a:rPr>
              <a:t>Основным принципом формирования любого бюджета является его </a:t>
            </a:r>
            <a:r>
              <a:rPr lang="ru-RU" sz="2000" b="1" i="1">
                <a:effectLst/>
                <a:latin typeface="Times New Roman" pitchFamily="18" charset="0"/>
              </a:rPr>
              <a:t>СБАЛАНСИРОВАННОСТЬ</a:t>
            </a:r>
            <a:r>
              <a:rPr lang="ru-RU" sz="2000">
                <a:effectLst/>
                <a:latin typeface="Times New Roman" pitchFamily="18" charset="0"/>
              </a:rPr>
              <a:t>. Это значит, что расходы бюджета в целом должны быть обеспечены доходными источниками.</a:t>
            </a:r>
          </a:p>
        </p:txBody>
      </p:sp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1116013" y="2997200"/>
            <a:ext cx="2303462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Times New Roman" pitchFamily="18" charset="0"/>
              </a:rPr>
              <a:t>Превышение доходов бюджета над его расходами – </a:t>
            </a:r>
            <a:r>
              <a:rPr lang="ru-RU" b="1">
                <a:latin typeface="Times New Roman" pitchFamily="18" charset="0"/>
              </a:rPr>
              <a:t>ПРОФИЦИТНЫЙ БЮДЖЕТ</a:t>
            </a: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6011863" y="3068638"/>
            <a:ext cx="23050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Times New Roman" pitchFamily="18" charset="0"/>
              </a:rPr>
              <a:t>Превышение расходов бюджета над его доходами – </a:t>
            </a:r>
            <a:r>
              <a:rPr lang="ru-RU" b="1">
                <a:latin typeface="Times New Roman" pitchFamily="18" charset="0"/>
              </a:rPr>
              <a:t>ДЕФИЦИТНЫЙ БЮДЖЕТ</a:t>
            </a:r>
          </a:p>
        </p:txBody>
      </p:sp>
      <p:pic>
        <p:nvPicPr>
          <p:cNvPr id="103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2565400"/>
            <a:ext cx="238760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1116013" y="4594225"/>
          <a:ext cx="2447925" cy="1570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Object 8"/>
          <p:cNvGraphicFramePr>
            <a:graphicFrameLocks noChangeAspect="1"/>
          </p:cNvGraphicFramePr>
          <p:nvPr/>
        </p:nvGraphicFramePr>
        <p:xfrm>
          <a:off x="5867400" y="4581525"/>
          <a:ext cx="2447925" cy="1570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033" name="Группа 27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714375" y="500063"/>
              <a:ext cx="8215313" cy="158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36" name="Рисунок 8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5720" y="214290"/>
              <a:ext cx="357190" cy="438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Прямоугольник 17"/>
            <p:cNvSpPr/>
            <p:nvPr/>
          </p:nvSpPr>
          <p:spPr>
            <a:xfrm>
              <a:off x="0" y="6786563"/>
              <a:ext cx="9144000" cy="714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22" name="Прямоугольник 6"/>
          <p:cNvSpPr>
            <a:spLocks noChangeArrowheads="1"/>
          </p:cNvSpPr>
          <p:nvPr/>
        </p:nvSpPr>
        <p:spPr bwMode="auto">
          <a:xfrm>
            <a:off x="714375" y="214313"/>
            <a:ext cx="6096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kern="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</a:rPr>
              <a:t>Основные понятия и определения</a:t>
            </a:r>
            <a:endParaRPr lang="ru-RU" sz="11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12. «Управление имуществом и муниципальными финансами»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50</a:t>
            </a:fld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91005" y="973830"/>
          <a:ext cx="8810150" cy="557090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97782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116,00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176,70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Причина невыполнения: отсутствие заявителей на участие в аукционах из числа субъектов малого и среднего предпринимательства.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8968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 "Совершенствование муниципальной службы Московской области"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Обучение прошли 21 человек.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1479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III "Управление муниципальными финансами"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2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Отношение дефицита бюджета к доходам бюджета без учета безвозмездных поступлений и (или) поступлений налоговых доходов по дополнительным нормативам отчислений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&lt;=10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&lt;=10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&lt;=10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&lt;=10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параметрах бюджета городского округа на 2022 г. отражен дефицит в сумме 198 867,3 тыс.руб.(4,0%). За отчетный период бюджет округа исполнен с профицитом в сумме 21 806,4 тыс. руб.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22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Отношение объема муниципального долга к годовому объему доходов бюджета без учета безвозмездных поступлений и (или) поступлений налоговых доходов по дополнительным нормативам отчислений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&lt;=50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43,60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&lt;=50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&lt;=50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&lt;=50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22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Снижение доли налоговой задолженности к собственным налоговым поступлениям в консолидированный бюджет Московской области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Миллион рублей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13. «Развитие институтов гражданского общества, повышение эффективности местного самоуправления и реализации молодежной политики»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51</a:t>
            </a:fld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42844" y="1285860"/>
          <a:ext cx="8810150" cy="494603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97782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6532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 "Развитие системы информирования населения о деятельности органов местного самоуправления Московской области, создание доступной современной медиасреды"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Информирование населения в средствах массовой информации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111,40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116,42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109,00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118,00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127,00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балл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Наличие незаконных рекламных конструкций, установленных на территории муниципального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Демонтаж незаконно установленных рекламных конструкций осложнен тем, что они установлены на частных огороженных территориях. Ведутся плановые демонтажи, что приведет к снижению показателя.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Наличие задолженности в муниципальный бюджет по платежам за установку и эксплуатацию рекламных конструкций (Вместо показателя "Снижение неналоговой задолженности в консолидированный бюджет Московской области (в части задолженности по платежам за установку и эксплуатацию рекламных конструкций"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Ведется претензионная работа, что приведет к снижению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7697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 "Мир и согласие. Новые возможности"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2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проведенных мероприятий, направленных на укрепление межэтнических и межконфессиональных отношений, способствующих социальной стабильности на территории городского округа Солнечногорск от общего числа запланированных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13. «Развитие институтов гражданского общества, повышение эффективности местного самоуправления и реализации молодежной политики»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52</a:t>
            </a:fld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42844" y="1285860"/>
          <a:ext cx="8810150" cy="496508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97782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912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III "Эффективное местное самоуправление Московской области"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проектов, реализованных на основании заявок жителей городского округа Солнечногорск Московской области в рамках применения практик инициативного бюджетирования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5752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IV "Молодежь Подмосковья"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молодежи, задействованной в мероприятиях по вовлечению в творческую деятельность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0725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VI "Развитие туризма в Московской области"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28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туристов, посетивших культурно–исторические объекты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265 330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проведенных выставочно-ярмарочных мероприятий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рекламно-информационных изданий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Среднегодовая загрузка в коллективных средствах размещения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5437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VII "Развитие добровольчества (волонтерства) в Московской области"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22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Общая численность граждан Российской Федерации, вовлеченных центрами (сообществами, объединениями) поддержки добровольчества (волонтерства) на базе образовательных организаций, некоммерческих организаций, государственных и муниципальных учреждений, в добровольческую (волонтерскую) деятельность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Человек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28 258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28 258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21 660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21 660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21 660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214282" y="785794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14. «Развитие и функционирование дорожно-транспортного комплекса»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53</a:t>
            </a:fld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42844" y="1571612"/>
          <a:ext cx="8810150" cy="307183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61145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4444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 "Пассажирский транспорт общего пользования"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6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Соблюдение расписания на автобусных маршрутах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87,52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93,51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8734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 "Дороги Подмосковья"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4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погибших в дорожно-транспортных происшествиях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Человек на 1 тыс. человек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9,48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9,48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8,63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9,73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9,18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8,44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45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Ремонт (капитальный ремонт) сети автомобильных дорог общего пользования местного значения (оценивается на конец года)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Км на тысячу кв.м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17,816/124,710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6,532/45,718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10,782/71,53365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15. «Цифровое муниципальное образование»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54</a:t>
            </a:fld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91005" y="973830"/>
          <a:ext cx="8810150" cy="560960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97782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6310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 "Снижение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5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граждан, имеющих доступ к получению государственных и муниципальных услуг по принципу "одного окна" по месту пребывания, в том числе в МФЦ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0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96,90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97,00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99,90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99,87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99,88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99,89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Минута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заявителей МФЦ, ожидающих в очереди более 11 минут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40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Выполнение требований комфортности и доступности МФЦ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97,90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8628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 "Развитие информационной и технологической инфраструктуры экосистемы цифровой экономики муниципального образования Московской области"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22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Мбит/с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76,50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Выполнение на 100% данного показателя невозможно, так как несколько учреждений культуры находится  в отдалении от основных линий интернет провайдеров.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22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электронного юридически значимого документооборота в органах местного самоуправления и подведомственных им учреждениях в Московской области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96,04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Для улучшения выполнения показателя с сотрудниками проводятся семинары по организации документооборота посредствам МСЭД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22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муниципальных (государственных) услуг, предоставленных без нарушения регламентного срока при оказании услуг в электронном виде на региональном портале государственных услуг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98,00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98,00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99,77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98,00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98,00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98,00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15. «Цифровое муниципальное образование»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55</a:t>
            </a:fld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91005" y="973830"/>
          <a:ext cx="8810151" cy="575491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3809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54906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7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обращений за получением муниципальных (государственных)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95,50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95,60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95,70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95,80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800" kern="1200" dirty="0" err="1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Добродел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 (два и более раз)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Образовательные организации обеспечены материально- технической базой для внедрения цифровой образовательной среды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Повторные обращения – Доля обращений, поступивших на портал «Добродел», по которым поступили повторные обращения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87,00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87,20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97,00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помещений аппаратных, приведенных в соответствие со стандартом «Цифровая школа» в части ИТ-инфраструктуры государственных и муниципальных общеобразовательных организаций, реализующих программы общего образования, для обеспечения в помещениях безопасного доступа к государственным, муниципальным и иным информационным системам, информационно-телекоммуникационной сети «Интернет» и обеспечения базовой безопасности образовательного процесса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Образовательные 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52,38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52,38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Ответь вовремя – Доля жалоб, поступивших на портал «Добродел», по которым нарушен срок подготовки ответа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5,63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На постоянной основе проводится работа для улучшения и своевременности готовности ответов с ответственными сотрудниками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1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28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42844" y="1000108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16. «Архитектура и градостроительство»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56</a:t>
            </a:fld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214282" y="1857364"/>
          <a:ext cx="8810150" cy="307222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103864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4050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 "Разработка Генерального плана развития городского округа"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6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Наличие утвержденного генерального плана городского округа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да/нет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5752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 " Реализация политики пространственного развития"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1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ликвидированных самовольных, недостроенных и аварийных объектов на территории муниципального образования Московской области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17. «Формирование современной комфортной городской среды»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57</a:t>
            </a:fld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191005" y="973830"/>
          <a:ext cx="8810150" cy="562509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97782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4314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 "Комфортная городская среда"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 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среды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2022 Количество установленных детских игровых площадок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 Количество объектов систем наружного освещения, в отношении которых реализованы мероприятия по устройству и капитальному ремонту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Площадь устраненных дефектов асфальтового покрытия дворовых территорий, в том числе проездов на дворовые территории, в том числе</a:t>
                      </a:r>
                      <a:b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внутриквартальных проездов, в рамках проведения ямочного ремонта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Кв. м.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6 216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6 216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3 158,87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3 158,87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3 158,87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Мероприятие не исполнено. Субсидия из бюджета МО не предоставлена.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благоустроенных дворовых территорий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 Количество благоустроенных общественных территорий, реализованных без привлечения средств федерального бюджета и бюджета Московской области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5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 Замена детских игровых площадок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 Количество объектов, в отношении которых реализованы мероприятия по устройству архитектурно-художественного освещения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4314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 " Благоустройство территорий"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0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Содержание территорий общего пользования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замененных неэнергоэффективных светильников наружного освещения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Штука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10 046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10 046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62960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III "Создание условий для обеспечения комфортного проживания жителей в многоквартирных домах"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0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отремонтированных подъездов в МКД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19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Количество МКД, в которых проведен капитальный ремонт в рамках региональной программы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91005" y="572485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18. «Строительство объектов социальной инфраструктуры»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58</a:t>
            </a:fld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214282" y="1071546"/>
          <a:ext cx="8810150" cy="437007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3968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92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92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992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992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992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9921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992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21880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32172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912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 "Строительство (реконструкция) объектов образования"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3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 Количество введенных в эксплуатацию объектов дошкольного образования за счет бюджетных средств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Осуществлено проектирование детского сада на 320 мест по адресу: Московская область, г.о. Солнечногорск, мкр. Рекинцо-2. Ввод в эксплуатацию - 2024 год.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3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 Количество введенных в эксплуатацию объектов общего образования за счет бюджетных средств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ПИР и строительство: 1) Пристройка на 300 мест к МБОУ гимназия № 6 по адресу: г. Солнечногорск, ул. Банковская, 6а; 2) Пристройка на 300 мест к МБОУ Поваровская СОШ по адресу: </a:t>
                      </a:r>
                      <a:r>
                        <a:rPr lang="ru-RU" sz="900" kern="1200" dirty="0" err="1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Солнечногорский</a:t>
                      </a: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район, п. Поварово; 3) Пристройка на 300 мест к МБОУ Тимоновская СОШ с углубленным изучением отдельных предметов по адресу: г. Солнечногорск-7, ул. Подмосковная.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3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 Количество введенных в эксплуатацию объектов общего образования в рамках реализации мероприятий по созданию в субъектах Российской Федерации дополнительных (новых) мест в общеобразовательных организациях в связи с ростом числа учащихся, вызванным демографическим фактором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ПИР и строительство школы на 1375 мест по адресу: Московская область, г.о. Солнечногорск, д. Голубое. Ввод в эксплуатацию - 2024 год.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5"/>
          <p:cNvGrpSpPr/>
          <p:nvPr/>
        </p:nvGrpSpPr>
        <p:grpSpPr>
          <a:xfrm>
            <a:off x="0" y="214290"/>
            <a:ext cx="9144000" cy="6643710"/>
            <a:chOff x="0" y="214290"/>
            <a:chExt cx="9144000" cy="66437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48" y="214290"/>
              <a:ext cx="6096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b="1" i="0" u="none" strike="noStrike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Городской округ Солнечногорск</a:t>
              </a:r>
              <a:endPara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14348" y="500042"/>
              <a:ext cx="821537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5720" y="214290"/>
              <a:ext cx="357190" cy="43899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0" y="6786586"/>
              <a:ext cx="9144000" cy="714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4C593-8D29-45FA-9F19-46CAD0CE0D73}" type="slidenum">
              <a:rPr lang="ru-RU" smtClean="0"/>
              <a:pPr>
                <a:defRPr/>
              </a:pPr>
              <a:t>59</a:t>
            </a:fld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33849" y="642918"/>
            <a:ext cx="881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МП № 19. «Переселение граждан из аварийного жилищного фонда»</a:t>
            </a:r>
            <a:r>
              <a:rPr lang="ru-RU" sz="1600" b="1" dirty="0"/>
              <a:t>	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41278"/>
              </p:ext>
            </p:extLst>
          </p:nvPr>
        </p:nvGraphicFramePr>
        <p:xfrm>
          <a:off x="214282" y="1142984"/>
          <a:ext cx="8810150" cy="385765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3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993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79845"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Количественные и/или качественные показатели, характеризующие достижение цели и решение задач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Базовое значение показателя (на начало реализации программы)</a:t>
                      </a:r>
                      <a:endParaRPr lang="ru-RU" sz="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Планируемое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Достигнутое значение в 2022г.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</a:t>
                      </a:r>
                      <a:endParaRPr lang="ru-RU" sz="700" b="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  <a:latin typeface="+mn-lt"/>
                        </a:rPr>
                        <a:t>Планируемое значение </a:t>
                      </a:r>
                      <a:r>
                        <a:rPr lang="ru-RU" sz="700" b="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Причины невыполнения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2726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II "Обеспечение мероприятий по переселению граждан из аварийного жилищного фонда в Московской области"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7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Количество квадратных метров непригодного для проживания жилищного фонда, признанного аварийными до 01.01.2017 года, расселенного по адресной программе.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Тысяча квадратных метров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Исполнение перенесено на 2023 год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7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Количество граждан, расселенных из непригодного для проживания жилищного фонда, признанного аварийными до 01.01.2017 года, расселенного по адресной программе.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Тысяча человек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111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квадратных метров непригодного для проживания жилищного фонда, признанного аварийными после 01.01.2017 года, расселенного по Подпрограмме 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Тысяча квадратных метров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3,358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3,358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4,860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7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Количество граждан, расселенных из непригодного для проживания жилищного фонда, признанного аварийными после 01.01.2017 года, расселенного по Подпрограмме 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Тысяча человек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642938"/>
            <a:ext cx="5976937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b="1" u="sng" dirty="0">
                <a:solidFill>
                  <a:schemeClr val="bg1">
                    <a:lumMod val="10000"/>
                  </a:schemeClr>
                </a:solidFill>
                <a:effectLst/>
                <a:latin typeface="Times New Roman" pitchFamily="18" charset="0"/>
              </a:rPr>
              <a:t>Межбюдже</a:t>
            </a:r>
            <a:r>
              <a:rPr lang="ru-RU" sz="1600" b="1" u="sng" dirty="0">
                <a:effectLst/>
                <a:latin typeface="Times New Roman" pitchFamily="18" charset="0"/>
              </a:rPr>
              <a:t>тные трансферты</a:t>
            </a:r>
            <a:r>
              <a:rPr lang="ru-RU" sz="1600" dirty="0">
                <a:effectLst/>
                <a:latin typeface="Times New Roman" pitchFamily="18" charset="0"/>
              </a:rPr>
              <a:t> – денежные средства, перечисляемые из одного бюджета другому бюджету бюджетной системы РФ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71550" y="2205038"/>
            <a:ext cx="3744913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Times New Roman" pitchFamily="18" charset="0"/>
              </a:rPr>
              <a:t>Предоставляется на безвозвратной основе на первоочередные расходы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156325" y="2349500"/>
            <a:ext cx="18716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ДОТАЦИИ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900113" y="3213100"/>
            <a:ext cx="3887787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Times New Roman" pitchFamily="18" charset="0"/>
              </a:rPr>
              <a:t>Предоставляется на финансирование «переданных» полномочий другим публично -правовым образованиям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900113" y="4437063"/>
            <a:ext cx="395922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Times New Roman" pitchFamily="18" charset="0"/>
              </a:rPr>
              <a:t>Предоставляется на условиях долевого софинансирования расходов других бюджетов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156325" y="3429000"/>
            <a:ext cx="19446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СУБВЕНЦИИ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227763" y="4652963"/>
            <a:ext cx="20161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СУБСИДИИ</a:t>
            </a:r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2205038"/>
            <a:ext cx="792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3284538"/>
            <a:ext cx="792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4508500"/>
            <a:ext cx="792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16" name="Группа 27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714375" y="500063"/>
              <a:ext cx="8215313" cy="158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519" name="Рисунок 8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5720" y="214290"/>
              <a:ext cx="357190" cy="438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Прямоугольник 20"/>
            <p:cNvSpPr/>
            <p:nvPr/>
          </p:nvSpPr>
          <p:spPr>
            <a:xfrm>
              <a:off x="0" y="6786563"/>
              <a:ext cx="9144000" cy="714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25" name="Прямоугольник 6"/>
          <p:cNvSpPr>
            <a:spLocks noChangeArrowheads="1"/>
          </p:cNvSpPr>
          <p:nvPr/>
        </p:nvSpPr>
        <p:spPr bwMode="auto">
          <a:xfrm>
            <a:off x="714375" y="214313"/>
            <a:ext cx="6096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kern="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</a:rPr>
              <a:t>Основные понятия и определения</a:t>
            </a:r>
            <a:endParaRPr lang="ru-RU" sz="11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500063"/>
            <a:ext cx="7859713" cy="571483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Информация о национальных проектах, реализуемых на территории </a:t>
            </a:r>
            <a:br>
              <a:rPr lang="ru-RU" sz="1600" b="1" dirty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16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 городского округа Солнечногорск в 2022 году</a:t>
            </a:r>
          </a:p>
        </p:txBody>
      </p:sp>
      <p:graphicFrame>
        <p:nvGraphicFramePr>
          <p:cNvPr id="31981" name="Group 237"/>
          <p:cNvGraphicFramePr>
            <a:graphicFrameLocks noGrp="1"/>
          </p:cNvGraphicFramePr>
          <p:nvPr/>
        </p:nvGraphicFramePr>
        <p:xfrm>
          <a:off x="214282" y="1214421"/>
          <a:ext cx="8572531" cy="492922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9400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76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23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23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411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Наименование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Финансирование, тыс.руб.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План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Исполнение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% исполнения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0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latin typeface="+mn-lt"/>
                        </a:rPr>
                        <a:t>Национальный проект "Культура"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66,7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66,7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24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1" u="none" strike="noStrike" dirty="0">
                          <a:latin typeface="+mn-lt"/>
                        </a:rPr>
                        <a:t>Федеральный проект "Создание условий для реализации творческого потенциала нации" ("Творческие люди")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Государственная поддержка отрасли культуры (в части поддержки лучших работников сельских учреждений культуры)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698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92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latin typeface="+mn-lt"/>
                        </a:rPr>
                        <a:t>Национальный проект "Образование"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792 865,0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790 185,7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99,7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92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1" u="none" strike="noStrike" dirty="0">
                          <a:latin typeface="+mn-lt"/>
                        </a:rPr>
                        <a:t>Федеральный проект "Современная школа"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773 100,4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772 900,1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658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+mn-lt"/>
                        </a:rPr>
                        <a:t>Создание новых мест в общеобразовательных организациях в связи с ростом числа обучающихся, вызванным демографическим фактором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421 640,7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421 640,7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12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Создание и обеспечение функционирования центров образования естественно-научной и технологической направленностей в общеобразовательных организациях, расположенных в сельской местности и малых городах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4 823,9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4 623,6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95,8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955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Проведение капитального ремонта в муниципальных общеобразовательных организациях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346 635,8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346 635,8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grpSp>
          <p:nvGrpSpPr>
            <p:cNvPr id="3" name="Группа 27"/>
            <p:cNvGrpSpPr>
              <a:grpSpLocks/>
            </p:cNvGrpSpPr>
            <p:nvPr/>
          </p:nvGrpSpPr>
          <p:grpSpPr bwMode="auto">
            <a:xfrm>
              <a:off x="0" y="214290"/>
              <a:ext cx="9144000" cy="6643710"/>
              <a:chOff x="0" y="214290"/>
              <a:chExt cx="9144000" cy="6643710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3584" name="Рисунок 8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" name="Прямоугольник 13"/>
              <p:cNvSpPr/>
              <p:nvPr/>
            </p:nvSpPr>
            <p:spPr>
              <a:xfrm>
                <a:off x="0" y="6786563"/>
                <a:ext cx="9144000" cy="714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10" name="Прямоугольник 6"/>
            <p:cNvSpPr>
              <a:spLocks noChangeArrowheads="1"/>
            </p:cNvSpPr>
            <p:nvPr/>
          </p:nvSpPr>
          <p:spPr bwMode="auto">
            <a:xfrm>
              <a:off x="857250" y="285750"/>
              <a:ext cx="60960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100" b="1" dirty="0">
                  <a:latin typeface="Times New Roman" pitchFamily="18" charset="0"/>
                </a:rPr>
                <a:t>Информация о национальных проектах городского округа в 2022 году</a:t>
              </a:r>
              <a:endPara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60</a:t>
            </a:fld>
            <a:endParaRPr lang="ru-RU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81" name="Group 237"/>
          <p:cNvGraphicFramePr>
            <a:graphicFrameLocks noGrp="1"/>
          </p:cNvGraphicFramePr>
          <p:nvPr/>
        </p:nvGraphicFramePr>
        <p:xfrm>
          <a:off x="285720" y="785795"/>
          <a:ext cx="8501093" cy="557216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8686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76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23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23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69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Наименование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Финансирование, тыс.руб.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План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Исполнение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% исполнения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33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1" u="none" strike="noStrike" dirty="0">
                          <a:latin typeface="+mn-lt"/>
                        </a:rPr>
                        <a:t>Федеральный проект "Цифровая образовательная среда"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18 959,6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16 485,9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86,9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63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+mn-lt"/>
                        </a:rPr>
                        <a:t>Государственная поддержка образовательных организаций в целях оснащения (обновления) их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10 605,6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555,1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Оснащение мультимедийными проекторами и экранами для мультимедийных проекторов общеобразовательных организаций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6 087,0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4 326,7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71,1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744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Установка, монтаж и настройка ip-камер, приобретенных в рамках предоставленной субсидии на государственную поддержку образовательных организаций в целях оснащения (обновления) их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1 168,0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781,7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66,9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07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Оснащение ноутбуками общеобразовательных организаций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1 099,0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822,4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74,8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53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1" u="none" strike="noStrike" dirty="0">
                          <a:latin typeface="+mn-lt"/>
                        </a:rPr>
                        <a:t>Федеральный проект "Патриотическое воспитание граждан Российской Федерации"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799,6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99,3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n-lt"/>
                        </a:rPr>
                        <a:t>Обеспечение деятельности советников директора по воспитанию и взаимодействию с детскими общественными объединениями в муниципальных общеобразовательных организациях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799,6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99,3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grpSp>
          <p:nvGrpSpPr>
            <p:cNvPr id="3" name="Группа 27"/>
            <p:cNvGrpSpPr>
              <a:grpSpLocks/>
            </p:cNvGrpSpPr>
            <p:nvPr/>
          </p:nvGrpSpPr>
          <p:grpSpPr bwMode="auto">
            <a:xfrm>
              <a:off x="0" y="214290"/>
              <a:ext cx="9144000" cy="6643710"/>
              <a:chOff x="0" y="214290"/>
              <a:chExt cx="9144000" cy="6643710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3584" name="Рисунок 8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" name="Прямоугольник 13"/>
              <p:cNvSpPr/>
              <p:nvPr/>
            </p:nvSpPr>
            <p:spPr>
              <a:xfrm>
                <a:off x="0" y="6786563"/>
                <a:ext cx="9144000" cy="714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10" name="Прямоугольник 6"/>
            <p:cNvSpPr>
              <a:spLocks noChangeArrowheads="1"/>
            </p:cNvSpPr>
            <p:nvPr/>
          </p:nvSpPr>
          <p:spPr bwMode="auto">
            <a:xfrm>
              <a:off x="857250" y="285750"/>
              <a:ext cx="6096000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100" b="1" dirty="0">
                  <a:latin typeface="Times New Roman" pitchFamily="18" charset="0"/>
                </a:rPr>
                <a:t>Информация о национальных проектах городского округа в 2022 году</a:t>
              </a:r>
              <a:endPara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61</a:t>
            </a:fld>
            <a:endParaRPr lang="ru-RU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81" name="Group 237"/>
          <p:cNvGraphicFramePr>
            <a:graphicFrameLocks noGrp="1"/>
          </p:cNvGraphicFramePr>
          <p:nvPr/>
        </p:nvGraphicFramePr>
        <p:xfrm>
          <a:off x="214282" y="785794"/>
          <a:ext cx="8572531" cy="564360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9400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76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23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23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6784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Наименование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Финансирование, тыс.руб.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План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Исполнение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% исполнения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01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latin typeface="+mn-lt"/>
                        </a:rPr>
                        <a:t>Национальный проект "Жилье и городская среда"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344 371,7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321 256,4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93,3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7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1" u="none" strike="noStrike" dirty="0">
                          <a:latin typeface="+mn-lt"/>
                        </a:rPr>
                        <a:t>Федеральный проект "Формирование комфортной городской среды"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80 187,4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80 187,4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72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+mn-lt"/>
                        </a:rPr>
                        <a:t>Реализация программ формирования современной городской среды в части достижения основного результата по благоустройству общественных территорий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76 347,1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76 347,1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6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+mn-lt"/>
                        </a:rPr>
                        <a:t>Ремонт дворовых территорий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3 840,3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3 840,3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79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Федеральный проект "Обеспечение устойчивого сокращения непригодного для проживания жилищного фонда"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162 436,9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142 812,5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87,9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059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Обеспечение мероприятий по переселению граждан из аварийного жилищного фонда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162 436,9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142 812,5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87,9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5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1" u="none" strike="noStrike" dirty="0">
                          <a:latin typeface="+mn-lt"/>
                        </a:rPr>
                        <a:t>Федеральный  проект "Чистая вода"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101 747,3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98 256,5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78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+mn-lt"/>
                        </a:rPr>
                        <a:t>Строительство и реконструкция (модернизация) объектов питьевого водоснабжения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101 747,3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98 256,5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6131">
                <a:tc gridSpan="4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5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latin typeface="+mn-lt"/>
                        </a:rPr>
                        <a:t>Национальный проект "Экология"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883 772,5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883 713,8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97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1" u="none" strike="noStrike" dirty="0">
                          <a:latin typeface="+mn-lt"/>
                        </a:rPr>
                        <a:t>Федеральный проект "Оздоровление Волги"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883 772,5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883 713,8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701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Сокращение доли загрязненных сточных вод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300</a:t>
                      </a:r>
                      <a:r>
                        <a:rPr lang="ru-RU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513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+mn-lt"/>
                        </a:rPr>
                        <a:t>Сокращение доли загрязненных сточных вод за счет средств резервного фонда Правительства Российской Федерации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583 772,5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583 713,8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grpSp>
          <p:nvGrpSpPr>
            <p:cNvPr id="3" name="Группа 27"/>
            <p:cNvGrpSpPr>
              <a:grpSpLocks/>
            </p:cNvGrpSpPr>
            <p:nvPr/>
          </p:nvGrpSpPr>
          <p:grpSpPr bwMode="auto">
            <a:xfrm>
              <a:off x="0" y="214290"/>
              <a:ext cx="9144000" cy="6643710"/>
              <a:chOff x="0" y="214290"/>
              <a:chExt cx="9144000" cy="6643710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3584" name="Рисунок 8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" name="Прямоугольник 13"/>
              <p:cNvSpPr/>
              <p:nvPr/>
            </p:nvSpPr>
            <p:spPr>
              <a:xfrm>
                <a:off x="0" y="6786563"/>
                <a:ext cx="9144000" cy="714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10" name="Прямоугольник 6"/>
            <p:cNvSpPr>
              <a:spLocks noChangeArrowheads="1"/>
            </p:cNvSpPr>
            <p:nvPr/>
          </p:nvSpPr>
          <p:spPr bwMode="auto">
            <a:xfrm>
              <a:off x="857250" y="285750"/>
              <a:ext cx="6096000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100" b="1" dirty="0">
                  <a:latin typeface="Times New Roman" pitchFamily="18" charset="0"/>
                </a:rPr>
                <a:t>Информация о национальных проектах городского округа в 2022 году</a:t>
              </a:r>
              <a:endPara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62</a:t>
            </a:fld>
            <a:endParaRPr lang="ru-RU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81" name="Group 237"/>
          <p:cNvGraphicFramePr>
            <a:graphicFrameLocks noGrp="1"/>
          </p:cNvGraphicFramePr>
          <p:nvPr/>
        </p:nvGraphicFramePr>
        <p:xfrm>
          <a:off x="214282" y="785794"/>
          <a:ext cx="8572531" cy="308835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9400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76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23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23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610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Наименование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Финансирование, тыс.руб.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План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Исполнение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% исполнения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65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latin typeface="+mn-lt"/>
                        </a:rPr>
                        <a:t>Национальный проект "Демография"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25 836,4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25 836,3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1" u="none" strike="noStrike" dirty="0">
                          <a:latin typeface="+mn-lt"/>
                        </a:rPr>
                        <a:t>Федеральный проект "Содействие занятости "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25 836,4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25 836,3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458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Cоздание дополнительных мест для детей в возрасте от 1,5 до 3 лет любой направленности в организациях, осуществляющих образовательную деятельность (за исключением государственных, муниципальных), и у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уход за детьми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3 123,4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3 123,3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09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+mn-lt"/>
                        </a:rPr>
                        <a:t>Государственная поддержка частных дошкольных образовательных организаций в Московской области с целью возмещения расходов на присмотр и уход, содержание имущества и арендную плату за использование помещений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22 713,0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22 713,0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grpSp>
          <p:nvGrpSpPr>
            <p:cNvPr id="3" name="Группа 27"/>
            <p:cNvGrpSpPr>
              <a:grpSpLocks/>
            </p:cNvGrpSpPr>
            <p:nvPr/>
          </p:nvGrpSpPr>
          <p:grpSpPr bwMode="auto">
            <a:xfrm>
              <a:off x="0" y="214290"/>
              <a:ext cx="9144000" cy="6643710"/>
              <a:chOff x="0" y="214290"/>
              <a:chExt cx="9144000" cy="6643710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3584" name="Рисунок 8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" name="Прямоугольник 13"/>
              <p:cNvSpPr/>
              <p:nvPr/>
            </p:nvSpPr>
            <p:spPr>
              <a:xfrm>
                <a:off x="0" y="6786563"/>
                <a:ext cx="9144000" cy="714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10" name="Прямоугольник 6"/>
            <p:cNvSpPr>
              <a:spLocks noChangeArrowheads="1"/>
            </p:cNvSpPr>
            <p:nvPr/>
          </p:nvSpPr>
          <p:spPr bwMode="auto">
            <a:xfrm>
              <a:off x="857250" y="285750"/>
              <a:ext cx="6096000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100" b="1" dirty="0">
                  <a:latin typeface="Times New Roman" pitchFamily="18" charset="0"/>
                </a:rPr>
                <a:t>Информация о национальных проектах городского округа в 2022 году</a:t>
              </a:r>
              <a:endPara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63</a:t>
            </a:fld>
            <a:endParaRPr lang="ru-RU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571480"/>
            <a:ext cx="7859713" cy="1000132"/>
          </a:xfrm>
        </p:spPr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Информация о расходах бюджета городского округа Солнечногорск</a:t>
            </a:r>
            <a:br>
              <a:rPr lang="ru-RU" sz="1600" b="1" dirty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16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с учетом интересов целевых групп пользователей в отчетном периоде 2022 года       и планируемых к реализации в 2023 -2025 годах</a:t>
            </a:r>
          </a:p>
        </p:txBody>
      </p:sp>
      <p:grpSp>
        <p:nvGrpSpPr>
          <p:cNvPr id="63581" name="Группа 27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714375" y="500063"/>
              <a:ext cx="8215313" cy="158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3584" name="Рисунок 8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20" y="214290"/>
              <a:ext cx="357190" cy="438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>
              <a:off x="0" y="6786563"/>
              <a:ext cx="9144000" cy="714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2" name="Прямоугольник 6"/>
          <p:cNvSpPr>
            <a:spLocks noChangeArrowheads="1"/>
          </p:cNvSpPr>
          <p:nvPr/>
        </p:nvSpPr>
        <p:spPr bwMode="auto">
          <a:xfrm>
            <a:off x="857250" y="285750"/>
            <a:ext cx="6096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Times New Roman" pitchFamily="18" charset="0"/>
              </a:rPr>
              <a:t>Расходы бюджета городского округа с учетом интересов целевых групп в 2022 году</a:t>
            </a:r>
            <a:endParaRPr lang="ru-RU" sz="11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64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00034" y="1500174"/>
            <a:ext cx="8001056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dk1"/>
                </a:solidFill>
                <a:latin typeface="+mn-lt"/>
              </a:rPr>
              <a:t>Муниципальная программа«Образование».</a:t>
            </a:r>
          </a:p>
          <a:p>
            <a:r>
              <a:rPr lang="ru-RU" sz="1000" dirty="0">
                <a:solidFill>
                  <a:schemeClr val="dk1"/>
                </a:solidFill>
                <a:latin typeface="+mn-lt"/>
              </a:rPr>
              <a:t> Выплата компенсации родительской платы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деятельность.</a:t>
            </a:r>
          </a:p>
          <a:p>
            <a:endParaRPr lang="ru-RU" sz="1000" dirty="0">
              <a:solidFill>
                <a:schemeClr val="dk1"/>
              </a:solidFill>
              <a:latin typeface="+mn-lt"/>
            </a:endParaRPr>
          </a:p>
          <a:p>
            <a:r>
              <a:rPr lang="ru-RU" sz="1000" b="1" i="1" u="sng" dirty="0">
                <a:solidFill>
                  <a:schemeClr val="dk1"/>
                </a:solidFill>
                <a:latin typeface="+mn-lt"/>
              </a:rPr>
              <a:t>Целевая группа и меры поддержки: </a:t>
            </a:r>
            <a:r>
              <a:rPr lang="ru-RU" sz="1000" dirty="0">
                <a:solidFill>
                  <a:schemeClr val="dk1"/>
                </a:solidFill>
                <a:latin typeface="+mn-lt"/>
              </a:rPr>
              <a:t> </a:t>
            </a:r>
            <a:r>
              <a:rPr lang="ru-RU" sz="1000" dirty="0"/>
              <a:t>родители воспитанников детских садов из категории "многодетная семья" и "сотрудники дошкольных образовательных учреждений" – 100% и 50% возмещение расходов на оплату детского сада.</a:t>
            </a:r>
          </a:p>
          <a:p>
            <a:r>
              <a:rPr lang="ru-RU" sz="1000" b="1" i="1" u="sng" dirty="0">
                <a:solidFill>
                  <a:schemeClr val="dk1"/>
                </a:solidFill>
                <a:latin typeface="+mn-lt"/>
              </a:rPr>
              <a:t>Объем расходов: </a:t>
            </a:r>
          </a:p>
          <a:p>
            <a:r>
              <a:rPr lang="ru-RU" sz="1000" dirty="0">
                <a:solidFill>
                  <a:schemeClr val="dk1"/>
                </a:solidFill>
                <a:latin typeface="+mn-lt"/>
              </a:rPr>
              <a:t>2021 год – 32 884,28 тыс. руб. (7 327человек);</a:t>
            </a:r>
          </a:p>
          <a:p>
            <a:r>
              <a:rPr lang="ru-RU" sz="1000" dirty="0">
                <a:solidFill>
                  <a:schemeClr val="dk1"/>
                </a:solidFill>
                <a:latin typeface="+mn-lt"/>
              </a:rPr>
              <a:t>2022 год – 33 390,50 тыс. руб. (8 238человека);</a:t>
            </a:r>
          </a:p>
          <a:p>
            <a:r>
              <a:rPr lang="ru-RU" sz="1000" dirty="0">
                <a:solidFill>
                  <a:schemeClr val="dk1"/>
                </a:solidFill>
                <a:latin typeface="+mn-lt"/>
              </a:rPr>
              <a:t>2023 год – 50 534,0 тыс. руб. (7192человека);</a:t>
            </a:r>
          </a:p>
          <a:p>
            <a:r>
              <a:rPr lang="ru-RU" sz="1000" dirty="0">
                <a:solidFill>
                  <a:schemeClr val="dk1"/>
                </a:solidFill>
                <a:latin typeface="+mn-lt"/>
              </a:rPr>
              <a:t>2024 год – 50 534,0 тыс. руб. (7192человека);</a:t>
            </a:r>
          </a:p>
          <a:p>
            <a:r>
              <a:rPr lang="ru-RU" sz="1000" dirty="0">
                <a:solidFill>
                  <a:schemeClr val="dk1"/>
                </a:solidFill>
                <a:latin typeface="+mn-lt"/>
              </a:rPr>
              <a:t>2025 год –50 534,0 тыс. руб.</a:t>
            </a:r>
          </a:p>
          <a:p>
            <a:r>
              <a:rPr lang="ru-RU" sz="1000" b="1" i="1" u="sng" dirty="0">
                <a:solidFill>
                  <a:schemeClr val="dk1"/>
                </a:solidFill>
                <a:latin typeface="+mn-lt"/>
              </a:rPr>
              <a:t>НПА:  </a:t>
            </a:r>
            <a:r>
              <a:rPr lang="ru-RU" sz="1000" dirty="0">
                <a:solidFill>
                  <a:schemeClr val="dk1"/>
                </a:solidFill>
                <a:latin typeface="+mn-lt"/>
              </a:rPr>
              <a:t>Постановление Правительства Московской области от 26.05.2014 № 378/17 378/17 «Об утверждении порядка обращения за компенсацией родительской платы за присмотр и уход за детьми, осваивающими образовательные программы дошкольного образования в организациях Московской области, осуществляющих образовательную деятельность, и порядок ее выплаты»</a:t>
            </a:r>
          </a:p>
          <a:p>
            <a:r>
              <a:rPr lang="ru-RU" sz="1000" dirty="0">
                <a:solidFill>
                  <a:schemeClr val="dk1"/>
                </a:solidFill>
                <a:latin typeface="+mn-lt"/>
              </a:rPr>
              <a:t> (с изменениями).</a:t>
            </a:r>
          </a:p>
          <a:p>
            <a:r>
              <a:rPr lang="ru-RU" sz="1000" dirty="0">
                <a:solidFill>
                  <a:schemeClr val="dk1"/>
                </a:solidFill>
                <a:latin typeface="+mn-lt"/>
              </a:rPr>
              <a:t> </a:t>
            </a:r>
          </a:p>
          <a:p>
            <a:r>
              <a:rPr lang="ru-RU" sz="1000" b="1" dirty="0">
                <a:solidFill>
                  <a:schemeClr val="dk1"/>
                </a:solidFill>
                <a:latin typeface="+mn-lt"/>
              </a:rPr>
              <a:t>Муниципальная программа«Социальная защита населения». </a:t>
            </a:r>
          </a:p>
          <a:p>
            <a:r>
              <a:rPr lang="ru-RU" sz="1000" dirty="0">
                <a:solidFill>
                  <a:schemeClr val="dk1"/>
                </a:solidFill>
                <a:latin typeface="+mn-lt"/>
              </a:rPr>
              <a:t> Организация отдыха и оздоровления детей и подростков:</a:t>
            </a:r>
          </a:p>
          <a:p>
            <a:r>
              <a:rPr lang="ru-RU" sz="1000" dirty="0">
                <a:solidFill>
                  <a:schemeClr val="dk1"/>
                </a:solidFill>
                <a:latin typeface="+mn-lt"/>
              </a:rPr>
              <a:t> </a:t>
            </a:r>
          </a:p>
          <a:p>
            <a:r>
              <a:rPr lang="ru-RU" sz="1000" b="1" i="1" u="sng" dirty="0">
                <a:solidFill>
                  <a:schemeClr val="dk1"/>
                </a:solidFill>
              </a:rPr>
              <a:t>Целевая группа и меры поддержки: </a:t>
            </a:r>
            <a:r>
              <a:rPr lang="ru-RU" sz="1000" dirty="0">
                <a:solidFill>
                  <a:schemeClr val="dk1"/>
                </a:solidFill>
              </a:rPr>
              <a:t> </a:t>
            </a:r>
            <a:r>
              <a:rPr lang="ru-RU" sz="1000" dirty="0"/>
              <a:t>Школьники всех категорий: дети-сироты, дети, находящиеся в трудной жизненной ситуации, одаренные дети и т.д. – организация мест отдыха, медицинского обследования перед отдыхом. </a:t>
            </a:r>
          </a:p>
          <a:p>
            <a:r>
              <a:rPr lang="ru-RU" sz="1000" b="1" i="1" u="sng" dirty="0">
                <a:solidFill>
                  <a:schemeClr val="dk1"/>
                </a:solidFill>
              </a:rPr>
              <a:t>Объем расходов: </a:t>
            </a:r>
          </a:p>
          <a:p>
            <a:r>
              <a:rPr lang="ru-RU" sz="1000" dirty="0">
                <a:solidFill>
                  <a:schemeClr val="dk1"/>
                </a:solidFill>
                <a:latin typeface="+mn-lt"/>
              </a:rPr>
              <a:t>2021 год – 27 287,4 тыс. руб. (7460 человека);</a:t>
            </a:r>
          </a:p>
          <a:p>
            <a:r>
              <a:rPr lang="ru-RU" sz="1000" dirty="0">
                <a:solidFill>
                  <a:schemeClr val="dk1"/>
                </a:solidFill>
                <a:latin typeface="+mn-lt"/>
              </a:rPr>
              <a:t>2022 год -27 132,6 тыс. руб. (7 791 человека);</a:t>
            </a:r>
          </a:p>
          <a:p>
            <a:r>
              <a:rPr lang="ru-RU" sz="1000" dirty="0">
                <a:solidFill>
                  <a:schemeClr val="dk1"/>
                </a:solidFill>
                <a:latin typeface="+mn-lt"/>
              </a:rPr>
              <a:t>2023 год -26 331,00тыс. руб. (7 300 человека);</a:t>
            </a:r>
          </a:p>
          <a:p>
            <a:r>
              <a:rPr lang="ru-RU" sz="1000" dirty="0">
                <a:solidFill>
                  <a:schemeClr val="dk1"/>
                </a:solidFill>
                <a:latin typeface="+mn-lt"/>
              </a:rPr>
              <a:t>2024 год -26 331,00тыс. руб. ( 7300 человека);</a:t>
            </a:r>
          </a:p>
          <a:p>
            <a:r>
              <a:rPr lang="ru-RU" sz="1000" dirty="0">
                <a:solidFill>
                  <a:schemeClr val="dk1"/>
                </a:solidFill>
                <a:latin typeface="+mn-lt"/>
              </a:rPr>
              <a:t>2025 год- 26 331,00 тыс. руб.( 7300 человека).</a:t>
            </a:r>
          </a:p>
          <a:p>
            <a:r>
              <a:rPr lang="ru-RU" sz="1000" b="1" i="1" u="sng" dirty="0">
                <a:solidFill>
                  <a:schemeClr val="dk1"/>
                </a:solidFill>
              </a:rPr>
              <a:t>НПА:  </a:t>
            </a:r>
            <a:r>
              <a:rPr lang="ru-RU" sz="1000" dirty="0">
                <a:solidFill>
                  <a:schemeClr val="dk1"/>
                </a:solidFill>
                <a:latin typeface="+mn-lt"/>
              </a:rPr>
              <a:t>Постановление Правительства МО от 12.03.2012 № 269/8 </a:t>
            </a:r>
            <a:r>
              <a:rPr lang="ru-RU" sz="1000" dirty="0"/>
              <a:t>"О мерах по организации отдыха и оздоровления детей в Московской области« </a:t>
            </a:r>
            <a:r>
              <a:rPr lang="ru-RU" sz="1000" dirty="0">
                <a:solidFill>
                  <a:schemeClr val="dk1"/>
                </a:solidFill>
                <a:latin typeface="+mn-lt"/>
              </a:rPr>
              <a:t>(с изменениями).</a:t>
            </a:r>
          </a:p>
          <a:p>
            <a:endParaRPr lang="ru-RU" sz="1100" dirty="0">
              <a:solidFill>
                <a:schemeClr val="dk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571480"/>
            <a:ext cx="7859713" cy="1000132"/>
          </a:xfrm>
        </p:spPr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Информация о расходах бюджета городского округа Солнечногорск</a:t>
            </a:r>
            <a:br>
              <a:rPr lang="ru-RU" sz="1600" b="1" dirty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16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с учетом интересов целевых групп пользователей в отчетном периоде 2022 года      и планируемых к реализации в 2023 -2025 годах</a:t>
            </a:r>
          </a:p>
        </p:txBody>
      </p:sp>
      <p:grpSp>
        <p:nvGrpSpPr>
          <p:cNvPr id="2" name="Группа 27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714375" y="500063"/>
              <a:ext cx="8215313" cy="158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3584" name="Рисунок 8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20" y="214290"/>
              <a:ext cx="357190" cy="438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>
              <a:off x="0" y="6786563"/>
              <a:ext cx="9144000" cy="714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2" name="Прямоугольник 6"/>
          <p:cNvSpPr>
            <a:spLocks noChangeArrowheads="1"/>
          </p:cNvSpPr>
          <p:nvPr/>
        </p:nvSpPr>
        <p:spPr bwMode="auto">
          <a:xfrm>
            <a:off x="857250" y="285750"/>
            <a:ext cx="6096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Times New Roman" pitchFamily="18" charset="0"/>
              </a:rPr>
              <a:t>Расходы бюджета городского округа с учетом интересов целевых групп в 2022 году</a:t>
            </a:r>
            <a:endParaRPr lang="ru-RU" sz="11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65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00034" y="1500174"/>
            <a:ext cx="8001056" cy="5207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Муниципальная программа«Жилище».</a:t>
            </a:r>
            <a:endParaRPr lang="ru-RU" sz="1000" dirty="0"/>
          </a:p>
          <a:p>
            <a:r>
              <a:rPr lang="ru-RU" sz="1000" dirty="0"/>
              <a:t> </a:t>
            </a:r>
          </a:p>
          <a:p>
            <a:r>
              <a:rPr lang="ru-RU" sz="1000" dirty="0"/>
              <a:t> - Обеспечение жильем молодых семей.</a:t>
            </a:r>
          </a:p>
          <a:p>
            <a:endParaRPr lang="ru-RU" sz="1000" dirty="0">
              <a:solidFill>
                <a:schemeClr val="dk1"/>
              </a:solidFill>
              <a:latin typeface="+mn-lt"/>
            </a:endParaRPr>
          </a:p>
          <a:p>
            <a:r>
              <a:rPr lang="ru-RU" sz="1000" b="1" i="1" u="sng" dirty="0">
                <a:solidFill>
                  <a:schemeClr val="dk1"/>
                </a:solidFill>
                <a:latin typeface="+mn-lt"/>
              </a:rPr>
              <a:t>Целевая группа и меры поддержки: </a:t>
            </a:r>
            <a:r>
              <a:rPr lang="ru-RU" sz="1000" dirty="0"/>
              <a:t>Молодые семьи – единовременная выплата на приобретение жилья.</a:t>
            </a:r>
          </a:p>
          <a:p>
            <a:r>
              <a:rPr lang="ru-RU" sz="1000" b="1" i="1" u="sng" dirty="0">
                <a:solidFill>
                  <a:schemeClr val="dk1"/>
                </a:solidFill>
                <a:latin typeface="+mn-lt"/>
              </a:rPr>
              <a:t>Объем расходов: </a:t>
            </a:r>
          </a:p>
          <a:p>
            <a:r>
              <a:rPr lang="ru-RU" sz="1000" dirty="0"/>
              <a:t>2021 год -12 686,3 тыс. руб. (9 семей); </a:t>
            </a:r>
          </a:p>
          <a:p>
            <a:r>
              <a:rPr lang="ru-RU" sz="1000" dirty="0"/>
              <a:t>2022 год -22 759,85 тыс. руб. (13 семей);</a:t>
            </a:r>
          </a:p>
          <a:p>
            <a:r>
              <a:rPr lang="ru-RU" sz="1000" dirty="0"/>
              <a:t>2023 год -  60 150,40тыс. руб. (7 человек);</a:t>
            </a:r>
          </a:p>
          <a:p>
            <a:r>
              <a:rPr lang="ru-RU" sz="1000" dirty="0"/>
              <a:t>2024 год -45 815,04тыс. руб. (7 человек);</a:t>
            </a:r>
          </a:p>
          <a:p>
            <a:r>
              <a:rPr lang="ru-RU" sz="1000" dirty="0"/>
              <a:t>2025 год - 44 936,32тыс. руб. (7 человек)</a:t>
            </a:r>
          </a:p>
          <a:p>
            <a:r>
              <a:rPr lang="ru-RU" sz="1000" b="1" i="1" u="sng" dirty="0">
                <a:solidFill>
                  <a:schemeClr val="dk1"/>
                </a:solidFill>
                <a:latin typeface="+mn-lt"/>
              </a:rPr>
              <a:t>НПА:</a:t>
            </a:r>
            <a:r>
              <a:rPr lang="ru-RU" sz="1000" dirty="0">
                <a:solidFill>
                  <a:schemeClr val="dk1"/>
                </a:solidFill>
                <a:latin typeface="+mn-lt"/>
              </a:rPr>
              <a:t>.</a:t>
            </a:r>
            <a:r>
              <a:rPr lang="ru-RU" sz="1000" dirty="0"/>
              <a:t> Постановление Правительства РФ от 30.12.2017 N 1710 "Об утверждении государственной программы Российской Федерации "Обеспечение доступным и комфортным жильем и коммунальными услугами граждан Российской Федерации" (с изменениями).</a:t>
            </a:r>
          </a:p>
          <a:p>
            <a:endParaRPr lang="ru-RU" sz="1000" dirty="0">
              <a:solidFill>
                <a:schemeClr val="dk1"/>
              </a:solidFill>
              <a:latin typeface="+mn-lt"/>
            </a:endParaRPr>
          </a:p>
          <a:p>
            <a:r>
              <a:rPr lang="ru-RU" sz="1000" dirty="0">
                <a:solidFill>
                  <a:schemeClr val="dk1"/>
                </a:solidFill>
                <a:latin typeface="+mn-lt"/>
              </a:rPr>
              <a:t> </a:t>
            </a:r>
          </a:p>
          <a:p>
            <a:pPr>
              <a:buFontTx/>
              <a:buChar char="-"/>
            </a:pPr>
            <a:r>
              <a:rPr lang="ru-RU" sz="1000" dirty="0"/>
              <a:t>Реализация мер социальной поддержки и социального обеспечения детей сирот и детей, оставшихся без попечения родителей, а также лиц из их числа :</a:t>
            </a:r>
          </a:p>
          <a:p>
            <a:endParaRPr lang="ru-RU" sz="1000" dirty="0">
              <a:solidFill>
                <a:schemeClr val="dk1"/>
              </a:solidFill>
              <a:latin typeface="+mn-lt"/>
            </a:endParaRPr>
          </a:p>
          <a:p>
            <a:pPr marL="36830" marR="36830">
              <a:lnSpc>
                <a:spcPct val="107000"/>
              </a:lnSpc>
              <a:spcAft>
                <a:spcPts val="0"/>
              </a:spcAft>
            </a:pPr>
            <a:r>
              <a:rPr lang="ru-RU" sz="1000" b="1" i="1" u="sng" dirty="0">
                <a:solidFill>
                  <a:schemeClr val="dk1"/>
                </a:solidFill>
              </a:rPr>
              <a:t>Целевая группа и меры поддержки: </a:t>
            </a:r>
            <a:r>
              <a:rPr lang="ru-RU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Дети-сироты и дети, оставшиеся без попечения родителей, лиц из числа детей-сирот и детей, оставшихся без попечения родителей – единовременная выплата на приобретение жилья.</a:t>
            </a:r>
            <a:endParaRPr lang="ru-RU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/>
          </a:p>
          <a:p>
            <a:r>
              <a:rPr lang="ru-RU" sz="1000" b="1" i="1" u="sng" dirty="0">
                <a:solidFill>
                  <a:schemeClr val="dk1"/>
                </a:solidFill>
              </a:rPr>
              <a:t>Объем расходов: </a:t>
            </a:r>
          </a:p>
          <a:p>
            <a:r>
              <a:rPr lang="ru-RU" sz="1000" dirty="0"/>
              <a:t>2021 год -12 752,0 тыс. руб. (4 человека)</a:t>
            </a:r>
          </a:p>
          <a:p>
            <a:r>
              <a:rPr lang="ru-RU" sz="1000" dirty="0"/>
              <a:t>2022 год -103 976,10 тыс. руб. (24 человека);</a:t>
            </a:r>
          </a:p>
          <a:p>
            <a:r>
              <a:rPr lang="ru-RU" sz="1000" dirty="0"/>
              <a:t>2023 год -  55 587,00тыс. руб. (11 человек);</a:t>
            </a:r>
          </a:p>
          <a:p>
            <a:r>
              <a:rPr lang="ru-RU" sz="1000" dirty="0"/>
              <a:t>2024 год -37 058,00тыс. руб. (10 человек);</a:t>
            </a:r>
          </a:p>
          <a:p>
            <a:r>
              <a:rPr lang="ru-RU" sz="1000" dirty="0"/>
              <a:t>2025 год - 23 161,00 тыс. руб.(10 человек)</a:t>
            </a:r>
          </a:p>
          <a:p>
            <a:endParaRPr lang="ru-RU" sz="1000" b="1" i="1" u="sng" dirty="0">
              <a:solidFill>
                <a:schemeClr val="dk1"/>
              </a:solidFill>
            </a:endParaRPr>
          </a:p>
          <a:p>
            <a:r>
              <a:rPr lang="ru-RU" sz="1000" b="1" i="1" u="sng" dirty="0">
                <a:solidFill>
                  <a:schemeClr val="dk1"/>
                </a:solidFill>
              </a:rPr>
              <a:t>НПА: </a:t>
            </a:r>
            <a:r>
              <a:rPr lang="ru-RU" sz="1000" dirty="0"/>
              <a:t>Закон Московской области от 29.12.2007 № 248/2007-ОЗ «О предоставлении полного государственного обеспечения и дополнительных гарантий по социальной поддержке детям-сиротам и детям, оставшимся без попечения родителей»  (с изменениями).</a:t>
            </a:r>
          </a:p>
          <a:p>
            <a:endParaRPr lang="ru-RU" sz="1100" dirty="0">
              <a:solidFill>
                <a:schemeClr val="dk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642918"/>
            <a:ext cx="7859713" cy="346075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Социально-значимые проекты городского округа в 2022 году (тыс.рублей)</a:t>
            </a:r>
          </a:p>
        </p:txBody>
      </p:sp>
      <p:graphicFrame>
        <p:nvGraphicFramePr>
          <p:cNvPr id="31981" name="Group 237"/>
          <p:cNvGraphicFramePr>
            <a:graphicFrameLocks noGrp="1"/>
          </p:cNvGraphicFramePr>
          <p:nvPr/>
        </p:nvGraphicFramePr>
        <p:xfrm>
          <a:off x="214282" y="1142984"/>
          <a:ext cx="8750334" cy="528641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664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07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8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6779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3967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Наименование проекта</a:t>
                      </a:r>
                      <a:endParaRPr kumimoji="0" lang="ru-RU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Адрес</a:t>
                      </a:r>
                      <a:endParaRPr kumimoji="0" lang="ru-RU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Срок ввода</a:t>
                      </a:r>
                      <a:endParaRPr kumimoji="0" lang="ru-RU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2022 год</a:t>
                      </a:r>
                      <a:endParaRPr kumimoji="0" lang="ru-RU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2023 год</a:t>
                      </a: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2024 год</a:t>
                      </a: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2025 год</a:t>
                      </a: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Результат</a:t>
                      </a:r>
                      <a:endParaRPr kumimoji="0" lang="ru-R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6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План</a:t>
                      </a:r>
                      <a:endParaRPr kumimoji="0" lang="ru-RU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</a:t>
                      </a: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26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ПИР и строительство детского сада на 320 мест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г.Солнечногорск,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мкр Рекинцо-2</a:t>
                      </a:r>
                      <a:endParaRPr kumimoji="0" lang="ru-RU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2024г.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166 982,4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166 982,4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147 108,0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132 394,5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Увеличение количества введенных в эксплуатацию объектов дошкольного образования за счет бюджетных средств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97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ПИР и строительство детского сада на 250 мест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г.о. Солнечногорск, п.Поварово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2025г.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21 488,2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258 875,7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68 649,0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Увеличение количества введенных в эксплуатацию объектов дошкольного образования за счет бюджетных средств</a:t>
                      </a:r>
                      <a:endParaRPr lang="ru-RU" sz="8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19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ПИР и строительство</a:t>
                      </a:r>
                      <a:r>
                        <a:rPr lang="ru-RU" sz="1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 пристройки на 300 мест к МБОУ гимназия №6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Солнечногорск, ул. Банковская, 6а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2025г.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8 955,2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8 955,2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196 140,0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242 842,9</a:t>
                      </a: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Увеличение количества введенных в эксплуатацию объектов общего образования в</a:t>
                      </a:r>
                      <a:r>
                        <a:rPr lang="ru-RU" sz="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рамках реализации мероприятий по созданию в субъектах РФ дополнительных (новых) мест в общеобразовательных организациях в связи с ростом числа учащихся, вызванным демографическим фактором</a:t>
                      </a:r>
                      <a:endParaRPr lang="ru-RU" sz="8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193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ПИР и строительство</a:t>
                      </a:r>
                      <a:r>
                        <a:rPr lang="ru-RU" sz="1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 пристройки на 300 мест к МБОУ Поваровская СОШ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</a:rPr>
                        <a:t> г.о. Солнечногорск, п. Поварово </a:t>
                      </a:r>
                      <a:endParaRPr kumimoji="0" lang="ru-RU" sz="8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2024г.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8 250,0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8 250,0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785 627,8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373 415,6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5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1193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ПИР и строительство</a:t>
                      </a:r>
                      <a:r>
                        <a:rPr lang="ru-RU" sz="1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 пристройки на 300 мест к МБОУ Тимоновская СОШ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</a:rPr>
                        <a:t> г.о. Солнечногорск-7,</a:t>
                      </a:r>
                      <a:r>
                        <a:rPr lang="ru-RU" sz="800" u="none" strike="noStrike" baseline="0" dirty="0">
                          <a:solidFill>
                            <a:schemeClr val="tx1"/>
                          </a:solidFill>
                        </a:rPr>
                        <a:t> ул.Подмосковная</a:t>
                      </a:r>
                      <a:endParaRPr kumimoji="0" lang="ru-RU" sz="8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2024г.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7 172,3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7 172,3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339 452,0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242 082,9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1193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ПИР и строительство школы на 1375 мест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</a:rPr>
                        <a:t> г.о. Солнечногорск, д. Голубое</a:t>
                      </a:r>
                      <a:endParaRPr kumimoji="0" lang="ru-RU" sz="8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2024г.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421 640,7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421 640,7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542 599,4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753 953,8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3" name="Группа 27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714375" y="500063"/>
              <a:ext cx="8215313" cy="158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3584" name="Рисунок 8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20" y="214290"/>
              <a:ext cx="357190" cy="438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>
              <a:off x="0" y="6786563"/>
              <a:ext cx="9144000" cy="714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66</a:t>
            </a:fld>
            <a:endParaRPr lang="ru-RU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857232"/>
            <a:ext cx="7859713" cy="346075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Социально-значимые проекты городского округа в 2022 году (тыс.рублей)</a:t>
            </a:r>
          </a:p>
        </p:txBody>
      </p:sp>
      <p:graphicFrame>
        <p:nvGraphicFramePr>
          <p:cNvPr id="31981" name="Group 237"/>
          <p:cNvGraphicFramePr>
            <a:graphicFrameLocks noGrp="1"/>
          </p:cNvGraphicFramePr>
          <p:nvPr/>
        </p:nvGraphicFramePr>
        <p:xfrm>
          <a:off x="214282" y="1285860"/>
          <a:ext cx="8750334" cy="445441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664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07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12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6779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777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Наименование проекта</a:t>
                      </a:r>
                      <a:endParaRPr kumimoji="0" lang="ru-RU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Адрес</a:t>
                      </a:r>
                      <a:endParaRPr kumimoji="0" lang="ru-RU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Срок ввода</a:t>
                      </a:r>
                      <a:endParaRPr kumimoji="0" lang="ru-RU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2022 год</a:t>
                      </a:r>
                      <a:endParaRPr kumimoji="0" lang="ru-RU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2023 год</a:t>
                      </a: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2024 год</a:t>
                      </a: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2025 год</a:t>
                      </a: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Результат</a:t>
                      </a:r>
                      <a:endParaRPr kumimoji="0" lang="ru-R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8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План</a:t>
                      </a:r>
                      <a:endParaRPr kumimoji="0" lang="ru-RU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</a:t>
                      </a: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068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Строительство и реконструкция объектов питьевого водоснабжения (ВЗУ Поварово, ВЗУ Толстяково, ВЗУ Кресты)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 г.о. Солнечногорск, д.п. Поварово,  д.Толстяково, д.Кресты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 квартал 2022г., 2 квартал 2023г., 2024г.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101 747,3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98 256,5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273 574,9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81 033,3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Увеличение количества</a:t>
                      </a:r>
                      <a:r>
                        <a:rPr lang="ru-RU" sz="90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созданных и восстановленных ВЗУ, ВНС и станций водоподготовки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836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Сокращение доли загрязненных сточных вод – Реконструкция очистных сооружений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г.о.</a:t>
                      </a:r>
                      <a:r>
                        <a:rPr lang="ru-RU" sz="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Солнечногорск, </a:t>
                      </a:r>
                    </a:p>
                    <a:p>
                      <a:pPr algn="ctr" fontAlgn="b"/>
                      <a:r>
                        <a:rPr lang="ru-RU" sz="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д. Осипово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2024г.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883 772,5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883 713,8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1 399 631,4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835 892,3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Увеличение количества</a:t>
                      </a:r>
                      <a:r>
                        <a:rPr lang="ru-RU" sz="90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созданных и восстановленных объектов очистки сточных вод суммарной производительностью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17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Обустройство и установка детских игровых площадок на территории г.о. Солнечногорск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г.Солнечногорск,</a:t>
                      </a:r>
                      <a:r>
                        <a:rPr lang="ru-RU" sz="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ул.Центральная, д.4; д.Брёхово, д.76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2022г.-2023г.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15 323,0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  <a:r>
                        <a:rPr lang="ru-RU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323,0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17 710,0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Увеличение количества установленных детских игровых площадок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pSp>
        <p:nvGrpSpPr>
          <p:cNvPr id="2" name="Группа 27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714375" y="500063"/>
              <a:ext cx="8215313" cy="158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3584" name="Рисунок 8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20" y="214290"/>
              <a:ext cx="357190" cy="438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>
              <a:off x="0" y="6786563"/>
              <a:ext cx="9144000" cy="714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67</a:t>
            </a:fld>
            <a:endParaRPr lang="ru-RU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571480"/>
            <a:ext cx="7859713" cy="346075"/>
          </a:xfrm>
        </p:spPr>
        <p:txBody>
          <a:bodyPr/>
          <a:lstStyle/>
          <a:p>
            <a:pPr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Мероприятия, выполненные в рамках инициативного бюджетирования </a:t>
            </a:r>
            <a:br>
              <a:rPr lang="ru-RU" sz="1400" b="1" dirty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14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городского округа Солнечногорск в 2022 году</a:t>
            </a:r>
          </a:p>
        </p:txBody>
      </p:sp>
      <p:graphicFrame>
        <p:nvGraphicFramePr>
          <p:cNvPr id="31981" name="Group 237"/>
          <p:cNvGraphicFramePr>
            <a:graphicFrameLocks noGrp="1"/>
          </p:cNvGraphicFramePr>
          <p:nvPr/>
        </p:nvGraphicFramePr>
        <p:xfrm>
          <a:off x="857224" y="1071545"/>
          <a:ext cx="7429552" cy="472945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147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Наименование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План, тыс.рублей</a:t>
                      </a: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Исполнение, тыс. рублей</a:t>
                      </a: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% исполнения</a:t>
                      </a: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1334">
                <a:tc>
                  <a:txBody>
                    <a:bodyPr/>
                    <a:lstStyle/>
                    <a:p>
                      <a:pPr indent="768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1.Ремонт и реконструкция помещений МБОУ лицей №7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6 035,00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5 935,00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98,34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1828">
                <a:tc>
                  <a:txBody>
                    <a:bodyPr/>
                    <a:lstStyle/>
                    <a:p>
                      <a:pPr indent="768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Calibri"/>
                          <a:cs typeface="Times New Roman"/>
                        </a:rPr>
                        <a:t>2. Ремонт спортзала и раздевалки МБОУ Обуховская средняя общеобразовательная школа,      д. Никулино</a:t>
                      </a: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2 410,00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1 927,97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80,00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28694">
                <a:tc>
                  <a:txBody>
                    <a:bodyPr/>
                    <a:lstStyle/>
                    <a:p>
                      <a:pPr indent="768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Calibri"/>
                          <a:cs typeface="Times New Roman"/>
                        </a:rPr>
                        <a:t>3. Ремонт инженерных систем, ремонт входных групп, ремонт фасада в МБОУ средняя общеобразовательная школа «Лесные озера», д. Лыткино, строение 28;</a:t>
                      </a: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Calibri"/>
                          <a:cs typeface="Times New Roman"/>
                        </a:rPr>
                        <a:t>2 410,00</a:t>
                      </a: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2 064,04</a:t>
                      </a: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85,64</a:t>
                      </a:r>
                    </a:p>
                  </a:txBody>
                  <a:tcPr marL="8890" marR="8890" marT="889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indent="768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Calibri"/>
                          <a:cs typeface="Times New Roman"/>
                        </a:rPr>
                        <a:t>4. Замена въездных ворот и калитки с установкой видеодомофона на калитке для МДОУ детский сад №1;</a:t>
                      </a: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610,00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606,95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99,50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5773">
                <a:tc>
                  <a:txBody>
                    <a:bodyPr/>
                    <a:lstStyle/>
                    <a:p>
                      <a:pPr indent="768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Calibri"/>
                          <a:cs typeface="Times New Roman"/>
                        </a:rPr>
                        <a:t>5. Ремонт кабинета информатики МАОУ Радумльского лицея-интерната</a:t>
                      </a: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610,00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600,00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98,36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5773">
                <a:tc>
                  <a:txBody>
                    <a:bodyPr/>
                    <a:lstStyle/>
                    <a:p>
                      <a:pPr indent="768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6. Ремонт кровли здания МБОУ Менделеевская средняя общеобразовательная школа.</a:t>
                      </a: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3 623,20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3 514,50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97,00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2" name="Группа 27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714375" y="500063"/>
              <a:ext cx="8215313" cy="158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3584" name="Рисунок 8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20" y="214290"/>
              <a:ext cx="357190" cy="438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>
              <a:off x="0" y="6786563"/>
              <a:ext cx="9144000" cy="714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68</a:t>
            </a:fld>
            <a:endParaRPr lang="ru-RU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313" y="428624"/>
            <a:ext cx="6264275" cy="785797"/>
          </a:xfrm>
        </p:spPr>
        <p:txBody>
          <a:bodyPr/>
          <a:lstStyle/>
          <a:p>
            <a:pPr eaLnBrk="1" hangingPunct="1"/>
            <a:r>
              <a:rPr lang="ru-RU" sz="1600" b="1" dirty="0">
                <a:effectLst/>
                <a:latin typeface="+mn-lt"/>
              </a:rPr>
              <a:t>Контактная информация</a:t>
            </a:r>
          </a:p>
        </p:txBody>
      </p:sp>
      <p:sp>
        <p:nvSpPr>
          <p:cNvPr id="65539" name="Text Box 4"/>
          <p:cNvSpPr txBox="1">
            <a:spLocks noChangeArrowheads="1"/>
          </p:cNvSpPr>
          <p:nvPr/>
        </p:nvSpPr>
        <p:spPr bwMode="auto">
          <a:xfrm>
            <a:off x="1071563" y="857250"/>
            <a:ext cx="72009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600" b="1" u="sng" dirty="0">
              <a:latin typeface="Calibri" pitchFamily="34" charset="0"/>
            </a:endParaRPr>
          </a:p>
          <a:p>
            <a:pPr algn="ctr"/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Финансовое управление</a:t>
            </a:r>
          </a:p>
          <a:p>
            <a:pPr algn="ctr"/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 администрации городского округа Солнечногорск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141505, Московская область, г.Солнечногорск, ул. Красная, д.124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контактный телефон             (8-495) 994 - 02 - 87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адрес электронной почты: 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  <a:hlinkClick r:id="rId2"/>
              </a:rPr>
              <a:t>solnecfin</a:t>
            </a:r>
            <a:r>
              <a:rPr lang="ru-RU" sz="1600" dirty="0"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  <a:hlinkClick r:id="rId2"/>
              </a:rPr>
              <a:t>yandex</a:t>
            </a:r>
            <a:r>
              <a:rPr lang="ru-RU" sz="1600" dirty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Начальник управления –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Баркова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Ирина Анатольевна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график работы: понедельник-пятница с 9:00 до 18:00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                        обеденный перерыв с 13:00 до 14:00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график личного приема граждан: осуществляется по мере их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                        обращения  (в рабочее время учреждения) </a:t>
            </a:r>
          </a:p>
          <a:p>
            <a:endParaRPr lang="ru-RU" sz="16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Отдел экономического развития, мобилизации  доходов </a:t>
            </a:r>
          </a:p>
          <a:p>
            <a:pPr algn="ctr"/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и муниципальных услуг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141500, Московская область, г. Солнечногорск, ул. Банковская, д.2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контактный телефон           (8-496-2) 63-85-98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адрес электронной почты: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  <a:hlinkClick r:id="rId3"/>
              </a:rPr>
              <a:t>economika</a:t>
            </a:r>
            <a:r>
              <a:rPr lang="ru-RU" sz="1600" dirty="0">
                <a:latin typeface="Times New Roman" pitchFamily="18" charset="0"/>
                <a:cs typeface="Times New Roman" pitchFamily="18" charset="0"/>
                <a:hlinkClick r:id="rId3"/>
              </a:rPr>
              <a:t>_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  <a:hlinkClick r:id="rId3"/>
              </a:rPr>
              <a:t>soln</a:t>
            </a:r>
            <a:r>
              <a:rPr lang="ru-RU" sz="1600" dirty="0">
                <a:latin typeface="Times New Roman" pitchFamily="18" charset="0"/>
                <a:cs typeface="Times New Roman" pitchFamily="18" charset="0"/>
                <a:hlinkClick r:id="rId3"/>
              </a:rPr>
              <a:t>@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hlinkClick r:id="rId3"/>
              </a:rPr>
              <a:t>mail</a:t>
            </a:r>
            <a:r>
              <a:rPr lang="ru-RU" sz="1600" dirty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  <a:hlinkClick r:id="rId3"/>
              </a:rPr>
              <a:t>ru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Начальник отдела –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Степанянц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Надежда Николаевна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график работы: понедельник-пятница с 9:00 до 18:00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                        обеденный перерыв с 13:00 до 14:00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график личного приема граждан: осуществляется по мере их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                         обращения  (в рабочее время учреждения)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5540" name="Группа 20"/>
          <p:cNvGrpSpPr>
            <a:grpSpLocks/>
          </p:cNvGrpSpPr>
          <p:nvPr/>
        </p:nvGrpSpPr>
        <p:grpSpPr bwMode="auto">
          <a:xfrm>
            <a:off x="285720" y="71414"/>
            <a:ext cx="8643968" cy="438998"/>
            <a:chOff x="285720" y="214290"/>
            <a:chExt cx="8643968" cy="438998"/>
          </a:xfrm>
        </p:grpSpPr>
        <p:grpSp>
          <p:nvGrpSpPr>
            <p:cNvPr id="65541" name="Группа 27"/>
            <p:cNvGrpSpPr>
              <a:grpSpLocks/>
            </p:cNvGrpSpPr>
            <p:nvPr/>
          </p:nvGrpSpPr>
          <p:grpSpPr bwMode="auto">
            <a:xfrm>
              <a:off x="285720" y="214290"/>
              <a:ext cx="8643968" cy="438998"/>
              <a:chOff x="285720" y="214290"/>
              <a:chExt cx="8643968" cy="438998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5544" name="Рисунок 8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5542" name="Прямоугольник 6"/>
            <p:cNvSpPr>
              <a:spLocks noChangeArrowheads="1"/>
            </p:cNvSpPr>
            <p:nvPr/>
          </p:nvSpPr>
          <p:spPr bwMode="auto">
            <a:xfrm>
              <a:off x="857224" y="285728"/>
              <a:ext cx="60960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 baseline="30000">
                  <a:latin typeface="Verdana" pitchFamily="34" charset="0"/>
                  <a:ea typeface="Verdana" pitchFamily="34" charset="0"/>
                  <a:cs typeface="Verdana" pitchFamily="34" charset="0"/>
                </a:rPr>
                <a:t>Городской округ Солнечногорск</a:t>
              </a:r>
              <a:endParaRPr lang="ru-RU" sz="1100" b="1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69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785813" y="500063"/>
            <a:ext cx="741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kern="0" dirty="0">
                <a:latin typeface="Times New Roman" pitchFamily="18" charset="0"/>
              </a:rPr>
              <a:t>Социально-экономическое развитие городского округа Солнечногорск в 2022 году</a:t>
            </a:r>
            <a:endParaRPr lang="ru-RU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053" name="Группа 7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cxnSp>
          <p:nvCxnSpPr>
            <p:cNvPr id="10" name="Прямая соединительная линия 9"/>
            <p:cNvCxnSpPr/>
            <p:nvPr/>
          </p:nvCxnSpPr>
          <p:spPr bwMode="auto">
            <a:xfrm>
              <a:off x="714375" y="500063"/>
              <a:ext cx="8215313" cy="158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56" name="Рисунок 8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20" y="214290"/>
              <a:ext cx="357190" cy="438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Прямоугольник 12"/>
            <p:cNvSpPr/>
            <p:nvPr/>
          </p:nvSpPr>
          <p:spPr bwMode="auto">
            <a:xfrm>
              <a:off x="0" y="6786563"/>
              <a:ext cx="9144000" cy="714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79A4D-E7A6-4A85-836F-0DF917D547D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17" name="Group 7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6612644"/>
              </p:ext>
            </p:extLst>
          </p:nvPr>
        </p:nvGraphicFramePr>
        <p:xfrm>
          <a:off x="500062" y="1357311"/>
          <a:ext cx="8358217" cy="500064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6427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40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434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18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34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34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5086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Наименование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Единицы измерения</a:t>
                      </a: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2020 год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2021 год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2022 год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4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Плановые показатели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Ожидаемые итоги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12">
                <a:tc>
                  <a:txBody>
                    <a:bodyPr/>
                    <a:lstStyle/>
                    <a:p>
                      <a:pPr marL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Численность постоянного населения (на конец года)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человек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145 676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146 905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148 839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150 775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2643">
                <a:tc>
                  <a:txBody>
                    <a:bodyPr/>
                    <a:lstStyle/>
                    <a:p>
                      <a:pPr marL="17780" marR="158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Объем производства товаров и услуг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млн. рублей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120 385,67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166 893,02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189 457,33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193 318,45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8151">
                <a:tc>
                  <a:txBody>
                    <a:bodyPr/>
                    <a:lstStyle/>
                    <a:p>
                      <a:pPr marL="17780" marR="158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Объем промышленного производства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млн. рублей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87 344,50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114 493,70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128 972,80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138 242,66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0374">
                <a:tc>
                  <a:txBody>
                    <a:bodyPr/>
                    <a:lstStyle/>
                    <a:p>
                      <a:pPr marL="17780" marR="158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Оборот розничной торговли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млн. рублей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91 809,70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106 565,70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92 499,00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98 384,40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6323">
                <a:tc>
                  <a:txBody>
                    <a:bodyPr/>
                    <a:lstStyle/>
                    <a:p>
                      <a:pPr marL="17780" marR="158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Инвестиции в основной капитал за счет всех источников финансирования по крупным и средним организациям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млн.рублей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22 024,73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28 700,89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18 000,00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00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17 811,62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1012">
                <a:tc>
                  <a:txBody>
                    <a:bodyPr/>
                    <a:lstStyle/>
                    <a:p>
                      <a:pPr marL="17780" marR="158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Объем жилищного строительства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тыс. кв. м общей площади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515,18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429,11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577,20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625,54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76323">
                <a:tc>
                  <a:txBody>
                    <a:bodyPr/>
                    <a:lstStyle/>
                    <a:p>
                      <a:pPr marL="17780" marR="158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Среднесписочная численность работников организаций по крупным и средним организациям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человек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47 129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47 937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48 600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48 274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76323">
                <a:tc>
                  <a:txBody>
                    <a:bodyPr/>
                    <a:lstStyle/>
                    <a:p>
                      <a:pPr marL="17780" marR="158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Фонд начисленной заработной платы работниковпо крупным и средним организациям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млн. рублей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35 372,8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39 973,0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43 950,2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43 978,73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76323">
                <a:tc>
                  <a:txBody>
                    <a:bodyPr/>
                    <a:lstStyle/>
                    <a:p>
                      <a:pPr marL="17780" marR="158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Среднемесячная заработная плата работников по крупным и средним организациям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рублей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62 546,10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69 488,80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marR="158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75 360,40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75 918,00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9881">
                <a:tc>
                  <a:txBody>
                    <a:bodyPr/>
                    <a:lstStyle/>
                    <a:p>
                      <a:pPr marL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Уровень безработицы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процент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714356"/>
            <a:ext cx="7859712" cy="1038244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itchFamily="18" charset="0"/>
              </a:rPr>
              <a:t>Исполнение 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бюджета городского округа Солнечногорск </a:t>
            </a:r>
            <a:br>
              <a:rPr lang="ru-RU" sz="2000" b="1" dirty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за 2022 год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7364"/>
            <a:ext cx="8229600" cy="4238636"/>
          </a:xfrm>
        </p:spPr>
        <p:txBody>
          <a:bodyPr/>
          <a:lstStyle/>
          <a:p>
            <a:pPr algn="just" eaLnBrk="1" hangingPunct="1">
              <a:buNone/>
              <a:defRPr/>
            </a:pPr>
            <a:r>
              <a:rPr lang="ru-RU" sz="1800" dirty="0">
                <a:latin typeface="Times New Roman" pitchFamily="18" charset="0"/>
              </a:rPr>
              <a:t>             </a:t>
            </a:r>
            <a:r>
              <a:rPr lang="ru-RU" sz="1800" dirty="0">
                <a:effectLst/>
                <a:latin typeface="Times New Roman" pitchFamily="18" charset="0"/>
              </a:rPr>
              <a:t>В 2022 году бюджет округа по  доходам исполнен в </a:t>
            </a: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сумме </a:t>
            </a:r>
            <a:r>
              <a:rPr lang="ru-RU" sz="1800" dirty="0">
                <a:effectLst/>
                <a:latin typeface="Times New Roman" panose="02020603050405020304" pitchFamily="18" charset="0"/>
                <a:ea typeface="Arial Unicode MS"/>
              </a:rPr>
              <a:t>11 042 341,8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тыс. рублей, или 98,1%  к уточненным назначениям.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             Поступления налоговых и неналоговых доходов составили 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5 607 725,9 тыс</a:t>
            </a:r>
            <a:r>
              <a:rPr lang="ru-RU" sz="1800" dirty="0">
                <a:effectLst/>
                <a:latin typeface="Times New Roman" pitchFamily="18" charset="0"/>
              </a:rPr>
              <a:t>. рублей или 99,4% к уточненным назначениям.          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1800" dirty="0">
                <a:effectLst/>
                <a:latin typeface="Times New Roman" pitchFamily="18" charset="0"/>
              </a:rPr>
              <a:t>             Безвозмездных перечислений поступило 5 434 615,9 тыс. рублей или 96,8% к уточненным назначениям.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1800" dirty="0">
                <a:effectLst/>
                <a:latin typeface="Times New Roman" pitchFamily="18" charset="0"/>
              </a:rPr>
              <a:t>             Расходы исполнены в сумме 11 020 535,4 тыс. рублей или на 96,2% к уточненным назначениям.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1800" dirty="0">
                <a:effectLst/>
                <a:latin typeface="Times New Roman" pitchFamily="18" charset="0"/>
              </a:rPr>
              <a:t>             Бюджет исполнен с профицитом 21 806,4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ru-RU" sz="1800" dirty="0">
                <a:effectLst/>
                <a:latin typeface="Times New Roman" pitchFamily="18" charset="0"/>
              </a:rPr>
              <a:t>тыс. рублей при планируемом дефиците бюджета 198 867,3 тыс. рублей.</a:t>
            </a:r>
          </a:p>
        </p:txBody>
      </p:sp>
      <p:grpSp>
        <p:nvGrpSpPr>
          <p:cNvPr id="23556" name="Группа 20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grpSp>
          <p:nvGrpSpPr>
            <p:cNvPr id="23557" name="Группа 27"/>
            <p:cNvGrpSpPr>
              <a:grpSpLocks/>
            </p:cNvGrpSpPr>
            <p:nvPr/>
          </p:nvGrpSpPr>
          <p:grpSpPr bwMode="auto">
            <a:xfrm>
              <a:off x="0" y="214290"/>
              <a:ext cx="9144000" cy="6643710"/>
              <a:chOff x="0" y="214290"/>
              <a:chExt cx="9144000" cy="6643710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3560" name="Рисунок 8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" name="Прямоугольник 13"/>
              <p:cNvSpPr/>
              <p:nvPr/>
            </p:nvSpPr>
            <p:spPr>
              <a:xfrm>
                <a:off x="0" y="6786563"/>
                <a:ext cx="9144000" cy="714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23558" name="Прямоугольник 6"/>
            <p:cNvSpPr>
              <a:spLocks noChangeArrowheads="1"/>
            </p:cNvSpPr>
            <p:nvPr/>
          </p:nvSpPr>
          <p:spPr bwMode="auto">
            <a:xfrm>
              <a:off x="857224" y="285728"/>
              <a:ext cx="60960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 baseline="300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Городской округ Солнечногорск</a:t>
              </a:r>
              <a:endPara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180"/>
          <p:cNvSpPr>
            <a:spLocks noGrp="1" noChangeArrowheads="1"/>
          </p:cNvSpPr>
          <p:nvPr>
            <p:ph type="title"/>
          </p:nvPr>
        </p:nvSpPr>
        <p:spPr>
          <a:xfrm>
            <a:off x="857250" y="381000"/>
            <a:ext cx="7829550" cy="1047750"/>
          </a:xfrm>
        </p:spPr>
        <p:txBody>
          <a:bodyPr/>
          <a:lstStyle/>
          <a:p>
            <a:pPr eaLnBrk="1" hangingPunct="1"/>
            <a:r>
              <a:rPr lang="ru-RU" sz="18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Параметры исполнения бюджета округа за 2020-2022 годы</a:t>
            </a:r>
          </a:p>
        </p:txBody>
      </p:sp>
      <p:graphicFrame>
        <p:nvGraphicFramePr>
          <p:cNvPr id="4509" name="Group 4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9794412"/>
              </p:ext>
            </p:extLst>
          </p:nvPr>
        </p:nvGraphicFramePr>
        <p:xfrm>
          <a:off x="428596" y="4292600"/>
          <a:ext cx="8248680" cy="212059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161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20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420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35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749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587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Показатель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r>
                        <a:rPr kumimoji="0" lang="ru-RU" sz="10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Исполнение</a:t>
                      </a: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2021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Исполнение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2022 год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План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Исполнение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Доходы, всего</a:t>
                      </a:r>
                      <a:endParaRPr kumimoji="0" lang="ru-RU" sz="1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6 596 641,0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9 082 840,4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11 258 808,4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11 042 341,8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2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Налоговые и неналоговые доходы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4 906 533,2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5 180 975,2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5 642 757,0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5 607 725,9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Безвозмездные поступления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1 690 107,8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3 901 865,2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5 616 051,4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5 434 615,9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Расходы, всего</a:t>
                      </a:r>
                      <a:endParaRPr kumimoji="0" lang="ru-RU" sz="1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8 611 610,6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8 729 300,5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11 457 675,7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11 020 535,4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Дефицит/профицит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-2 014 969,6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353 539,9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- 198 867,3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21 806,4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Муниципальный долг на конец отчетного периода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+mn-lt"/>
                          <a:ea typeface="Times New Roman"/>
                          <a:cs typeface="Times New Roman"/>
                        </a:rPr>
                        <a:t>2 412 538,9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+mn-lt"/>
                          <a:ea typeface="Times New Roman"/>
                          <a:cs typeface="Times New Roman"/>
                        </a:rPr>
                        <a:t>2 232 294,1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+mn-lt"/>
                        </a:rPr>
                        <a:t>2 160 000,0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2 160 000,0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1308" name="Text Box 249"/>
          <p:cNvSpPr txBox="1">
            <a:spLocks noChangeArrowheads="1"/>
          </p:cNvSpPr>
          <p:nvPr/>
        </p:nvSpPr>
        <p:spPr bwMode="auto">
          <a:xfrm>
            <a:off x="7812088" y="4076700"/>
            <a:ext cx="8651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Times New Roman" pitchFamily="18" charset="0"/>
              </a:rPr>
              <a:t>(тыс.руб.)</a:t>
            </a:r>
          </a:p>
        </p:txBody>
      </p:sp>
      <p:graphicFrame>
        <p:nvGraphicFramePr>
          <p:cNvPr id="1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49938331"/>
              </p:ext>
            </p:extLst>
          </p:nvPr>
        </p:nvGraphicFramePr>
        <p:xfrm>
          <a:off x="714375" y="1428750"/>
          <a:ext cx="3714750" cy="257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8"/>
          <p:cNvGraphicFramePr>
            <a:graphicFrameLocks/>
          </p:cNvGraphicFramePr>
          <p:nvPr/>
        </p:nvGraphicFramePr>
        <p:xfrm>
          <a:off x="4786313" y="1428750"/>
          <a:ext cx="3714750" cy="257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1309" name="Группа 20"/>
          <p:cNvGrpSpPr>
            <a:grpSpLocks/>
          </p:cNvGrpSpPr>
          <p:nvPr/>
        </p:nvGrpSpPr>
        <p:grpSpPr bwMode="auto">
          <a:xfrm>
            <a:off x="0" y="214290"/>
            <a:ext cx="9144000" cy="6643710"/>
            <a:chOff x="0" y="214290"/>
            <a:chExt cx="9144000" cy="6643710"/>
          </a:xfrm>
        </p:grpSpPr>
        <p:grpSp>
          <p:nvGrpSpPr>
            <p:cNvPr id="11310" name="Группа 27"/>
            <p:cNvGrpSpPr>
              <a:grpSpLocks/>
            </p:cNvGrpSpPr>
            <p:nvPr/>
          </p:nvGrpSpPr>
          <p:grpSpPr bwMode="auto">
            <a:xfrm>
              <a:off x="0" y="214290"/>
              <a:ext cx="9144000" cy="6643710"/>
              <a:chOff x="0" y="214290"/>
              <a:chExt cx="9144000" cy="6643710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714375" y="500063"/>
                <a:ext cx="8215313" cy="158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1313" name="Рисунок 8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85720" y="214290"/>
                <a:ext cx="357190" cy="438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" name="Прямоугольник 16"/>
              <p:cNvSpPr/>
              <p:nvPr/>
            </p:nvSpPr>
            <p:spPr>
              <a:xfrm>
                <a:off x="0" y="6786563"/>
                <a:ext cx="9144000" cy="714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11311" name="Прямоугольник 6"/>
            <p:cNvSpPr>
              <a:spLocks noChangeArrowheads="1"/>
            </p:cNvSpPr>
            <p:nvPr/>
          </p:nvSpPr>
          <p:spPr bwMode="auto">
            <a:xfrm>
              <a:off x="857224" y="285728"/>
              <a:ext cx="60960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 baseline="30000">
                  <a:latin typeface="Verdana" pitchFamily="34" charset="0"/>
                  <a:ea typeface="Verdana" pitchFamily="34" charset="0"/>
                  <a:cs typeface="Verdana" pitchFamily="34" charset="0"/>
                </a:rPr>
                <a:t>Городской округ Солнечногорск</a:t>
              </a:r>
              <a:endParaRPr lang="ru-RU" sz="1100" b="1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D7AF-BA79-49BF-A375-4C65F95E974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кстура">
  <a:themeElements>
    <a:clrScheme name="Текстура 9">
      <a:dk1>
        <a:srgbClr val="000000"/>
      </a:dk1>
      <a:lt1>
        <a:srgbClr val="A4C0FE"/>
      </a:lt1>
      <a:dk2>
        <a:srgbClr val="000000"/>
      </a:dk2>
      <a:lt2>
        <a:srgbClr val="003366"/>
      </a:lt2>
      <a:accent1>
        <a:srgbClr val="009999"/>
      </a:accent1>
      <a:accent2>
        <a:srgbClr val="336699"/>
      </a:accent2>
      <a:accent3>
        <a:srgbClr val="CFDCFE"/>
      </a:accent3>
      <a:accent4>
        <a:srgbClr val="000000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9">
        <a:dk1>
          <a:srgbClr val="000000"/>
        </a:dk1>
        <a:lt1>
          <a:srgbClr val="A4C0FE"/>
        </a:lt1>
        <a:dk2>
          <a:srgbClr val="000000"/>
        </a:dk2>
        <a:lt2>
          <a:srgbClr val="003366"/>
        </a:lt2>
        <a:accent1>
          <a:srgbClr val="009999"/>
        </a:accent1>
        <a:accent2>
          <a:srgbClr val="336699"/>
        </a:accent2>
        <a:accent3>
          <a:srgbClr val="CFDCFE"/>
        </a:accent3>
        <a:accent4>
          <a:srgbClr val="000000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12737</TotalTime>
  <Words>15492</Words>
  <Application>Microsoft Office PowerPoint</Application>
  <PresentationFormat>Экран (4:3)</PresentationFormat>
  <Paragraphs>3865</Paragraphs>
  <Slides>69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69</vt:i4>
      </vt:variant>
    </vt:vector>
  </HeadingPairs>
  <TitlesOfParts>
    <vt:vector size="70" baseType="lpstr">
      <vt:lpstr>Текстура</vt:lpstr>
      <vt:lpstr>Слайд 1</vt:lpstr>
      <vt:lpstr>«БЮДЖЕТ ДЛЯ ГРАЖДАН»   Представляем «Бюджет для граждан», в котором в доступной форме изложено, на какие цели и в каком объеме направляются бюджетные ресурсы, каких результатов предполагается достичь и какие уже достигнуты. Жители округа должны не только знать, но и иметь возможность сделать выводы об эффективности расходов и их целевом использовании.  «Бюджет для граждан» разработан для ознакомления жителей округа с основными целями, задачами и приоритетами бюджетной и налоговой политики, обоснованиями бюджетных расходов и результатами использования бюджетных средств.  Для граждан представлены показатели бюджета городского округа Солнечногорск за 2022 году в виде графиков, диаграмм и числовых значений, чтобы каждый без труда мог понять каким образом формировались доходы и в каком объеме проводились расходы.  «Бюджет для граждан» нацелен на получение обратной связи от граждан, которым интересны современные проблемы муниципальных финансов в городском округе Солнечногорск.</vt:lpstr>
      <vt:lpstr>Оглавление</vt:lpstr>
      <vt:lpstr>Бюджет –это финансовый план доходов и расходов, в котором указываются источники и объемы ожидаемых поступлений денежных средств в государственную казну и предназначенных для реализации основных потребностей населения, а также обеспечения задач и функций государства и местного самоуправления на определенный период</vt:lpstr>
      <vt:lpstr>Основной принцип формирования бюджета.</vt:lpstr>
      <vt:lpstr>Межбюджетные трансферты – денежные средства, перечисляемые из одного бюджета другому бюджету бюджетной системы РФ</vt:lpstr>
      <vt:lpstr>Слайд 7</vt:lpstr>
      <vt:lpstr>Исполнение бюджета городского округа Солнечногорск  за 2022 год</vt:lpstr>
      <vt:lpstr>Параметры исполнения бюджета округа за 2020-2022 годы</vt:lpstr>
      <vt:lpstr>Достигнутые результаты бюджетной политики в 2022 году</vt:lpstr>
      <vt:lpstr>Информация об объеме и структуре налоговых и неналоговых доходов, а также межбюджетных трансфертах, поступивших в бюджет в 2022 году  (в сравнении с плановыми назначениями)</vt:lpstr>
      <vt:lpstr>Слайд 12</vt:lpstr>
      <vt:lpstr>Информация об удельном объеме налоговых и неналоговых доходов бюджета городского округа Солнечногорск в расчете на душу населения в сравнении с другими муниципальными образованиями  Московской области за 2022 год</vt:lpstr>
      <vt:lpstr>Сведения об объеме муниципального долга городского округа Солнечногорск на начало и конец 2022 года</vt:lpstr>
      <vt:lpstr>Информация о налоговых льготах и ставках налогов в г.о. Солнечногорск в 2022 году</vt:lpstr>
      <vt:lpstr>Информация о предоставленных льготах по земельному налогу в городском округе Солнечногорск</vt:lpstr>
      <vt:lpstr>Информация о предоставленных льготах по налогу на имущество в городском округе Солнечногорск в 2022 году</vt:lpstr>
      <vt:lpstr>Объем выпадающих доходов в городском округе Солнечногорск</vt:lpstr>
      <vt:lpstr>Динамика и структура безвозмездных поступлений в бюджет городского округа Солнечногорск за 2021-2022 годы</vt:lpstr>
      <vt:lpstr>Сведения о расходах бюджета округа по разделам и подразделам классификации расходов за 2022 год</vt:lpstr>
      <vt:lpstr>Слайд 21</vt:lpstr>
      <vt:lpstr>Слайд 22</vt:lpstr>
      <vt:lpstr>Слайд 23</vt:lpstr>
      <vt:lpstr>Удельный объем расходов бюджета городского округа Солнечногорск  в отдельных секторах экономики и социальной сферы за 2022 год,  включая расходы на душу населения</vt:lpstr>
      <vt:lpstr>Исполнение бюджета городского округа Солнечногорск в разрезе муниципальных программам в 2022 году</vt:lpstr>
      <vt:lpstr>Сведения о расходах бюджета городского округа по исполнению муниципальных программ в 2022 году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Информация о национальных проектах, реализуемых на территории   городского округа Солнечногорск в 2022 году</vt:lpstr>
      <vt:lpstr>Слайд 61</vt:lpstr>
      <vt:lpstr>Слайд 62</vt:lpstr>
      <vt:lpstr>Слайд 63</vt:lpstr>
      <vt:lpstr>Информация о расходах бюджета городского округа Солнечногорск с учетом интересов целевых групп пользователей в отчетном периоде 2022 года       и планируемых к реализации в 2023 -2025 годах</vt:lpstr>
      <vt:lpstr>Информация о расходах бюджета городского округа Солнечногорск с учетом интересов целевых групп пользователей в отчетном периоде 2022 года      и планируемых к реализации в 2023 -2025 годах</vt:lpstr>
      <vt:lpstr>Социально-значимые проекты городского округа в 2022 году (тыс.рублей)</vt:lpstr>
      <vt:lpstr>Социально-значимые проекты городского округа в 2022 году (тыс.рублей)</vt:lpstr>
      <vt:lpstr>Мероприятия, выполненные в рамках инициативного бюджетирования  городского округа Солнечногорск в 2022 году</vt:lpstr>
      <vt:lpstr>Контактная информация</vt:lpstr>
    </vt:vector>
  </TitlesOfParts>
  <Company>FU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zam_chef</dc:creator>
  <cp:lastModifiedBy>zam_chef</cp:lastModifiedBy>
  <cp:revision>1292</cp:revision>
  <dcterms:created xsi:type="dcterms:W3CDTF">2018-03-22T07:08:19Z</dcterms:created>
  <dcterms:modified xsi:type="dcterms:W3CDTF">2023-08-23T11:09:33Z</dcterms:modified>
</cp:coreProperties>
</file>